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59"/>
  </p:notesMasterIdLst>
  <p:sldIdLst>
    <p:sldId id="256" r:id="rId3"/>
    <p:sldId id="333" r:id="rId4"/>
    <p:sldId id="261" r:id="rId5"/>
    <p:sldId id="334" r:id="rId6"/>
    <p:sldId id="262"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330" r:id="rId57"/>
    <p:sldId id="298" r:id="rId58"/>
  </p:sldIdLst>
  <p:sldSz cx="12192000" cy="6858000"/>
  <p:notesSz cx="6858000" cy="9144000"/>
  <p:embeddedFontLst>
    <p:embeddedFont>
      <p:font typeface="Roboto" panose="02000000000000000000" pitchFamily="2" charset="0"/>
      <p:regular r:id="rId60"/>
      <p:bold r:id="rId61"/>
      <p:italic r:id="rId62"/>
      <p:boldItalic r:id="rId63"/>
    </p:embeddedFont>
    <p:embeddedFont>
      <p:font typeface="Roboto Slab" pitchFamily="2" charset="0"/>
      <p:regular r:id="rId64"/>
      <p:bold r:id="rId65"/>
    </p:embeddedFont>
  </p:embeddedFontLst>
  <p:custDataLst>
    <p:tags r:id="rId6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68" userDrawn="1">
          <p15:clr>
            <a:srgbClr val="A4A3A4"/>
          </p15:clr>
        </p15:guide>
        <p15:guide id="2" pos="1056" userDrawn="1">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91" roundtripDataSignature="AMtx7miTxgkT+oHsWMhPsOH45pAWc01a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000" autoAdjust="0"/>
  </p:normalViewPr>
  <p:slideViewPr>
    <p:cSldViewPr snapToGrid="0">
      <p:cViewPr varScale="1">
        <p:scale>
          <a:sx n="76" d="100"/>
          <a:sy n="76" d="100"/>
        </p:scale>
        <p:origin x="86" y="53"/>
      </p:cViewPr>
      <p:guideLst>
        <p:guide orient="horz" pos="1368"/>
        <p:guide pos="1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7" Type="http://schemas.openxmlformats.org/officeDocument/2006/relationships/slide" Target="slides/slide5.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font" Target="fonts/font2.fntdata"/><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9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 sz="1200" b="0" i="0" u="none" strike="noStrike" cap="none">
                <a:solidFill>
                  <a:schemeClr val="dk1"/>
                </a:solidFill>
                <a:latin typeface="Roboto"/>
                <a:ea typeface="Roboto"/>
                <a:cs typeface="Roboto"/>
                <a:sym typeface="Roboto"/>
              </a:rPr>
              <a:t>‹#›</a:t>
            </a:fld>
            <a:endParaRPr sz="1200" b="0" i="0" u="none" strike="noStrike" cap="none">
              <a:solidFill>
                <a:schemeClr val="dk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lements.envato.com/web-analytics-illustration-RF9E46H"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Highlights: Introduce yourself and the session.</a:t>
            </a:r>
            <a:endParaRPr>
              <a:latin typeface="Roboto"/>
              <a:ea typeface="Roboto"/>
              <a:cs typeface="Roboto"/>
              <a:sym typeface="Roboto"/>
            </a:endParaRPr>
          </a:p>
          <a:p>
            <a:pPr marL="0" lvl="0" indent="0" algn="l" rtl="0">
              <a:lnSpc>
                <a:spcPct val="100000"/>
              </a:lnSpc>
              <a:spcBef>
                <a:spcPts val="0"/>
              </a:spcBef>
              <a:spcAft>
                <a:spcPts val="0"/>
              </a:spcAft>
              <a:buSzPts val="1400"/>
              <a:buNone/>
            </a:pPr>
            <a:endParaRPr>
              <a:latin typeface="Roboto"/>
              <a:ea typeface="Roboto"/>
              <a:cs typeface="Roboto"/>
              <a:sym typeface="Roboto"/>
            </a:endParaRPr>
          </a:p>
          <a:p>
            <a:pPr marL="0" lvl="0" indent="0" algn="l" rtl="0">
              <a:lnSpc>
                <a:spcPct val="100000"/>
              </a:lnSpc>
              <a:spcBef>
                <a:spcPts val="0"/>
              </a:spcBef>
              <a:spcAft>
                <a:spcPts val="0"/>
              </a:spcAft>
              <a:buSzPts val="1400"/>
              <a:buNone/>
            </a:pPr>
            <a:r>
              <a:rPr lang="en">
                <a:latin typeface="Roboto"/>
                <a:ea typeface="Roboto"/>
                <a:cs typeface="Roboto"/>
                <a:sym typeface="Roboto"/>
              </a:rPr>
              <a:t>Key Takeaways: NA</a:t>
            </a:r>
            <a:endParaRPr>
              <a:latin typeface="Roboto"/>
              <a:ea typeface="Roboto"/>
              <a:cs typeface="Roboto"/>
              <a:sym typeface="Roboto"/>
            </a:endParaRPr>
          </a:p>
        </p:txBody>
      </p:sp>
      <p:sp>
        <p:nvSpPr>
          <p:cNvPr id="185" name="Google Shape;18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latin typeface="Roboto"/>
                <a:ea typeface="Roboto"/>
                <a:cs typeface="Roboto"/>
                <a:sym typeface="Roboto"/>
              </a:rPr>
              <a:t>1</a:t>
            </a:fld>
            <a:endParaRPr>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lower case column we will use the formula “=lower(B4)” and press enter.</a:t>
            </a:r>
            <a:endParaRPr/>
          </a:p>
        </p:txBody>
      </p:sp>
      <p:sp>
        <p:nvSpPr>
          <p:cNvPr id="276" name="Google Shape;276;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11</a:t>
            </a:fld>
            <a:endParaRPr sz="1200" b="0" i="0" u="none" strike="noStrike" cap="none">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upper case column, we will use the formula “=upper(D4)” and click “enter”. We drag the rest of the formula down to the rest of the cells in the column.</a:t>
            </a:r>
            <a:endParaRPr/>
          </a:p>
        </p:txBody>
      </p:sp>
      <p:sp>
        <p:nvSpPr>
          <p:cNvPr id="283" name="Google Shape;28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12</a:t>
            </a:fld>
            <a:endParaRPr sz="1200" b="0" i="0" u="none" strike="noStrike" cap="none">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proper case column, we will use formula “=proper(E4)” and click “ok”. We drag the rest of the formula down to the rest of the cells in the column.</a:t>
            </a:r>
            <a:endParaRPr/>
          </a:p>
        </p:txBody>
      </p:sp>
      <p:sp>
        <p:nvSpPr>
          <p:cNvPr id="290" name="Google Shape;29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13</a:t>
            </a:fld>
            <a:endParaRPr sz="1200" b="0" i="0" u="none" strike="noStrike" cap="none">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card length column, we use the function “=len(C4)” and click “ok”. We drag the rest of the formula down to the rest of the cells in the column.</a:t>
            </a:r>
            <a:endParaRPr/>
          </a:p>
        </p:txBody>
      </p:sp>
      <p:sp>
        <p:nvSpPr>
          <p:cNvPr id="297" name="Google Shape;29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14</a:t>
            </a:fld>
            <a:endParaRPr sz="1200" b="0" i="0" u="none" strike="noStrike" cap="none">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letters column, we write the formula “=left(B5,3) and click “ok”. We drag the rest of the formula down to the rest of the cells in the column. </a:t>
            </a:r>
            <a:endParaRPr/>
          </a:p>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get three characters from the left of each code.</a:t>
            </a:r>
            <a:endParaRPr/>
          </a:p>
        </p:txBody>
      </p:sp>
      <p:sp>
        <p:nvSpPr>
          <p:cNvPr id="304" name="Google Shape;30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15</a:t>
            </a:fld>
            <a:endParaRPr sz="1200" b="0" i="0" u="none" strike="noStrike" cap="none">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letters column, we write the formula “=right(B5,6) and click “ok”. We drag the rest of the formula down to the rest of the cells in the column. </a:t>
            </a:r>
            <a:endParaRPr/>
          </a:p>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get six characters from the right of each code.</a:t>
            </a:r>
            <a:endParaRPr/>
          </a:p>
          <a:p>
            <a:pPr marL="457200" marR="0" lvl="0" indent="-228600" algn="l" rtl="0">
              <a:lnSpc>
                <a:spcPct val="100000"/>
              </a:lnSpc>
              <a:spcBef>
                <a:spcPts val="0"/>
              </a:spcBef>
              <a:spcAft>
                <a:spcPts val="0"/>
              </a:spcAft>
              <a:buClr>
                <a:srgbClr val="000000"/>
              </a:buClr>
              <a:buSzPts val="1400"/>
              <a:buFont typeface="Arial"/>
              <a:buNone/>
            </a:pPr>
            <a:endParaRPr>
              <a:latin typeface="Roboto"/>
              <a:ea typeface="Roboto"/>
              <a:cs typeface="Roboto"/>
              <a:sym typeface="Roboto"/>
            </a:endParaRPr>
          </a:p>
        </p:txBody>
      </p:sp>
      <p:sp>
        <p:nvSpPr>
          <p:cNvPr id="311" name="Google Shape;31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16</a:t>
            </a:fld>
            <a:endParaRPr sz="1200" b="0" i="0" u="none" strike="noStrike" cap="none">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letters column, we write the formula “=mid(B5,3,4)” and click “ok”. We drag the rest of the formula down to the rest of the cells in the column. </a:t>
            </a:r>
            <a:endParaRPr/>
          </a:p>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get characters starting from 3</a:t>
            </a:r>
            <a:r>
              <a:rPr lang="en" baseline="30000">
                <a:latin typeface="Roboto"/>
                <a:ea typeface="Roboto"/>
                <a:cs typeface="Roboto"/>
                <a:sym typeface="Roboto"/>
              </a:rPr>
              <a:t>rd</a:t>
            </a:r>
            <a:r>
              <a:rPr lang="en">
                <a:latin typeface="Roboto"/>
                <a:ea typeface="Roboto"/>
                <a:cs typeface="Roboto"/>
                <a:sym typeface="Roboto"/>
              </a:rPr>
              <a:t> position and total of 4 characters to the right of each code.</a:t>
            </a:r>
            <a:endParaRPr/>
          </a:p>
          <a:p>
            <a:pPr marL="457200" marR="0" lvl="0" indent="-228600" algn="l" rtl="0">
              <a:lnSpc>
                <a:spcPct val="100000"/>
              </a:lnSpc>
              <a:spcBef>
                <a:spcPts val="0"/>
              </a:spcBef>
              <a:spcAft>
                <a:spcPts val="0"/>
              </a:spcAft>
              <a:buClr>
                <a:srgbClr val="000000"/>
              </a:buClr>
              <a:buSzPts val="1400"/>
              <a:buFont typeface="Arial"/>
              <a:buNone/>
            </a:pPr>
            <a:endParaRPr>
              <a:latin typeface="Roboto"/>
              <a:ea typeface="Roboto"/>
              <a:cs typeface="Roboto"/>
              <a:sym typeface="Roboto"/>
            </a:endParaRPr>
          </a:p>
        </p:txBody>
      </p:sp>
      <p:sp>
        <p:nvSpPr>
          <p:cNvPr id="318" name="Google Shape;31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17</a:t>
            </a:fld>
            <a:endParaRPr sz="1200" b="0" i="0" u="none" strike="noStrike" cap="none">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use the formula “=today()” and press enter to get the current date </a:t>
            </a:r>
            <a:endParaRPr/>
          </a:p>
        </p:txBody>
      </p:sp>
      <p:sp>
        <p:nvSpPr>
          <p:cNvPr id="331" name="Google Shape;33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19</a:t>
            </a:fld>
            <a:endParaRPr sz="1200" b="0" i="0" u="none" strike="noStrike" cap="none">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worksheet, we type the formula “=now()” and press enter</a:t>
            </a:r>
            <a:endParaRPr/>
          </a:p>
        </p:txBody>
      </p:sp>
      <p:sp>
        <p:nvSpPr>
          <p:cNvPr id="338" name="Google Shape;33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20</a:t>
            </a:fld>
            <a:endParaRPr sz="1200" b="0" i="0" u="none" strike="noStrike" cap="none">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worksheet, we type “=now()-today()” and press enter . </a:t>
            </a:r>
            <a:endParaRPr/>
          </a:p>
        </p:txBody>
      </p:sp>
      <p:sp>
        <p:nvSpPr>
          <p:cNvPr id="345" name="Google Shape;34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21</a:t>
            </a:fld>
            <a:endParaRPr sz="1200" b="0" i="0" u="none" strike="noStrike" cap="none">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enter the formula “=datevalue(the text to be converted into date) and press “enter” </a:t>
            </a:r>
            <a:endParaRPr/>
          </a:p>
        </p:txBody>
      </p:sp>
      <p:sp>
        <p:nvSpPr>
          <p:cNvPr id="352" name="Google Shape;352;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22</a:t>
            </a:fld>
            <a:endParaRPr sz="1200" b="0" i="0" u="none" strike="noStrike" cap="none">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Roboto"/>
              <a:buNone/>
            </a:pPr>
            <a:r>
              <a:rPr lang="en">
                <a:latin typeface="Roboto"/>
                <a:ea typeface="Roboto"/>
                <a:cs typeface="Roboto"/>
                <a:sym typeface="Roboto"/>
              </a:rPr>
              <a:t>We enter the formula “=timevalue(the text to be converted into date) and press “enter” </a:t>
            </a:r>
            <a:endParaRPr/>
          </a:p>
          <a:p>
            <a:pPr marL="457200" marR="0" lvl="0" indent="-228600" algn="l" rtl="0">
              <a:lnSpc>
                <a:spcPct val="100000"/>
              </a:lnSpc>
              <a:spcBef>
                <a:spcPts val="0"/>
              </a:spcBef>
              <a:spcAft>
                <a:spcPts val="0"/>
              </a:spcAft>
              <a:buClr>
                <a:srgbClr val="000000"/>
              </a:buClr>
              <a:buSzPts val="1400"/>
              <a:buFont typeface="Arial"/>
              <a:buNone/>
            </a:pPr>
            <a:endParaRPr>
              <a:latin typeface="Roboto"/>
              <a:ea typeface="Roboto"/>
              <a:cs typeface="Roboto"/>
              <a:sym typeface="Roboto"/>
            </a:endParaRPr>
          </a:p>
        </p:txBody>
      </p:sp>
      <p:sp>
        <p:nvSpPr>
          <p:cNvPr id="359" name="Google Shape;359;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23</a:t>
            </a:fld>
            <a:endParaRPr sz="1200" b="0" i="0" u="none" strike="noStrike" cap="none">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a cell in worksheet, we type the formula “=networkdays(start date, end date, entire holiday list) and press enter</a:t>
            </a:r>
            <a:endParaRPr/>
          </a:p>
        </p:txBody>
      </p:sp>
      <p:sp>
        <p:nvSpPr>
          <p:cNvPr id="366" name="Google Shape;36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24</a:t>
            </a:fld>
            <a:endParaRPr sz="1200" b="0" i="0" u="none" strike="noStrike" cap="none">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Roboto"/>
              <a:buNone/>
            </a:pPr>
            <a:r>
              <a:rPr lang="en">
                <a:latin typeface="Roboto"/>
                <a:ea typeface="Roboto"/>
                <a:cs typeface="Roboto"/>
                <a:sym typeface="Roboto"/>
              </a:rPr>
              <a:t>In a cell in worksheet, we type the formula “=networkdays.intl(start date, end date, choose 11 for holiday only on sunday</a:t>
            </a:r>
            <a:endParaRPr>
              <a:latin typeface="Roboto"/>
              <a:ea typeface="Roboto"/>
              <a:cs typeface="Roboto"/>
              <a:sym typeface="Roboto"/>
            </a:endParaRPr>
          </a:p>
          <a:p>
            <a:pPr marL="457200" marR="0" lvl="0" indent="-228600" algn="l" rtl="0">
              <a:lnSpc>
                <a:spcPct val="100000"/>
              </a:lnSpc>
              <a:spcBef>
                <a:spcPts val="0"/>
              </a:spcBef>
              <a:spcAft>
                <a:spcPts val="0"/>
              </a:spcAft>
              <a:buClr>
                <a:srgbClr val="000000"/>
              </a:buClr>
              <a:buSzPts val="1400"/>
              <a:buFont typeface="Arial"/>
              <a:buNone/>
            </a:pPr>
            <a:endParaRPr>
              <a:latin typeface="Roboto"/>
              <a:ea typeface="Roboto"/>
              <a:cs typeface="Roboto"/>
              <a:sym typeface="Roboto"/>
            </a:endParaRPr>
          </a:p>
        </p:txBody>
      </p:sp>
      <p:sp>
        <p:nvSpPr>
          <p:cNvPr id="373" name="Google Shape;373;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25</a:t>
            </a:fld>
            <a:endParaRPr sz="1200" b="0" i="0" u="none" strike="noStrike" cap="none">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=networkday.intl(start date, end date, 11, entire list of holidays) and press enter </a:t>
            </a:r>
            <a:endParaRPr/>
          </a:p>
        </p:txBody>
      </p:sp>
      <p:sp>
        <p:nvSpPr>
          <p:cNvPr id="380" name="Google Shape;38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26</a:t>
            </a:fld>
            <a:endParaRPr sz="1200" b="0" i="0" u="none" strike="noStrike" cap="none">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will sort the column according to the order specified . If we want to do it for the entire data we select the whole data and follow the following steps </a:t>
            </a:r>
            <a:endParaRPr/>
          </a:p>
        </p:txBody>
      </p:sp>
      <p:sp>
        <p:nvSpPr>
          <p:cNvPr id="393" name="Google Shape;393;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28</a:t>
            </a:fld>
            <a:endParaRPr sz="1200" b="0" i="0" u="none" strike="noStrike" cap="none">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Select the sales rep column -&gt; data menu -&gt; sort option -&gt; in the sort dialog box, we will select the sales rep column in sort by box, cell values in sort on box  and in the order box we will select the custom sort</a:t>
            </a:r>
            <a:endParaRPr/>
          </a:p>
        </p:txBody>
      </p:sp>
      <p:sp>
        <p:nvSpPr>
          <p:cNvPr id="400" name="Google Shape;40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29</a:t>
            </a:fld>
            <a:endParaRPr sz="1200" b="0" i="0" u="none" strike="noStrike" cap="none">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custom list dialog box, select new list -&gt; enter the custom list -&gt; add -&gt; ok </a:t>
            </a:r>
            <a:endParaRPr/>
          </a:p>
        </p:txBody>
      </p:sp>
      <p:sp>
        <p:nvSpPr>
          <p:cNvPr id="407" name="Google Shape;40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30</a:t>
            </a:fld>
            <a:endParaRPr sz="1200" b="0" i="0" u="none" strike="noStrike" cap="none">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532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can see the custom list in the list section as a newly added custom list in the custom list dialog box </a:t>
            </a:r>
            <a:endParaRPr/>
          </a:p>
        </p:txBody>
      </p:sp>
      <p:sp>
        <p:nvSpPr>
          <p:cNvPr id="414" name="Google Shape;41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31</a:t>
            </a:fld>
            <a:endParaRPr sz="1200" b="0" i="0" u="none" strike="noStrike" cap="none">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Select the data (excluding the header names) -&gt; data menu -&gt; sort -&gt; options button -&gt; sort left to right -&gt; ok</a:t>
            </a:r>
            <a:endParaRPr/>
          </a:p>
        </p:txBody>
      </p:sp>
      <p:sp>
        <p:nvSpPr>
          <p:cNvPr id="421" name="Google Shape;42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32</a:t>
            </a:fld>
            <a:endParaRPr sz="1200" b="0" i="0" u="none" strike="noStrike" cap="none">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will select the row in the sort by box, we will select cell values in sort on box and order as descending (Z to A) -&gt; ok</a:t>
            </a:r>
            <a:endParaRPr/>
          </a:p>
        </p:txBody>
      </p:sp>
      <p:sp>
        <p:nvSpPr>
          <p:cNvPr id="428" name="Google Shape;42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33</a:t>
            </a:fld>
            <a:endParaRPr sz="1200" b="0" i="0" u="none" strike="noStrike" cap="none">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Data menu -&gt; filter option we select advanced option </a:t>
            </a:r>
            <a:endParaRPr/>
          </a:p>
        </p:txBody>
      </p:sp>
      <p:sp>
        <p:nvSpPr>
          <p:cNvPr id="441" name="Google Shape;441;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35</a:t>
            </a:fld>
            <a:endParaRPr sz="1200" b="0" i="0" u="none" strike="noStrike" cap="none">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select “copy to another location” -&gt; in the list range we select the whole data -&gt; in the criteria range we select all the criteria -&gt; copy to box we select the location where we want to see the filtered data -&gt; select unique records only option to remove duplicates from filtered data -&gt; ok </a:t>
            </a:r>
            <a:endParaRPr/>
          </a:p>
        </p:txBody>
      </p:sp>
      <p:sp>
        <p:nvSpPr>
          <p:cNvPr id="448" name="Google Shape;44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36</a:t>
            </a:fld>
            <a:endParaRPr sz="1200" b="0" i="0" u="none" strike="noStrike" cap="none">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will work on this dataset for the pivot table analysis.</a:t>
            </a:r>
            <a:endParaRPr/>
          </a:p>
        </p:txBody>
      </p:sp>
      <p:sp>
        <p:nvSpPr>
          <p:cNvPr id="572" name="Google Shape;572;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38</a:t>
            </a:fld>
            <a:endParaRPr sz="1200" b="0" i="0" u="none" strike="noStrike" cap="none">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Insert menu -&gt; pivot table option -&gt; select “from table/range option”.</a:t>
            </a:r>
            <a:endParaRPr/>
          </a:p>
        </p:txBody>
      </p:sp>
      <p:sp>
        <p:nvSpPr>
          <p:cNvPr id="579" name="Google Shape;579;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39</a:t>
            </a:fld>
            <a:endParaRPr sz="1200" b="0" i="0" u="none" strike="noStrike" cap="none">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select “new worksheet” option and click “ok”.</a:t>
            </a:r>
            <a:endParaRPr/>
          </a:p>
        </p:txBody>
      </p:sp>
      <p:sp>
        <p:nvSpPr>
          <p:cNvPr id="586" name="Google Shape;586;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40</a:t>
            </a:fld>
            <a:endParaRPr sz="1200" b="0" i="0" u="none" strike="noStrike" cap="none">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“nations” column in left table we write the formula “ =vlookup(E7,$I$6:$J&amp;15) “ and click enter. We drag the formula down for the rest of the entries in the column.</a:t>
            </a:r>
            <a:endParaRPr/>
          </a:p>
        </p:txBody>
      </p:sp>
      <p:sp>
        <p:nvSpPr>
          <p:cNvPr id="228" name="Google Shape;22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5</a:t>
            </a:fld>
            <a:endParaRPr sz="1200" b="0" i="0" u="none" strike="noStrike" cap="none">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can design the table as per our requirements by dragging fields in the four panes: filter, column, row, values. In the filter we drop fields that needs to be filtered, in the rows we drop fields that will be presented row wise in the table, in the columns we drop fields that will be presented column wise in the table and lastly in the values we drop fields that contains only numerical columns.</a:t>
            </a:r>
            <a:endParaRPr/>
          </a:p>
        </p:txBody>
      </p:sp>
      <p:sp>
        <p:nvSpPr>
          <p:cNvPr id="593" name="Google Shape;593;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41</a:t>
            </a:fld>
            <a:endParaRPr sz="1200" b="0" i="0" u="none" strike="noStrike" cap="none">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A pivot table is created and in the country filter we can select particular countries for which we want to show the table values. </a:t>
            </a:r>
            <a:endParaRPr/>
          </a:p>
        </p:txBody>
      </p:sp>
      <p:sp>
        <p:nvSpPr>
          <p:cNvPr id="600" name="Google Shape;600;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42</a:t>
            </a:fld>
            <a:endParaRPr sz="1200" b="0" i="0" u="none" strike="noStrike" cap="none">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“value field setting” dialog box, we can change the aggregation calculation of the sales field to sum, average, count, etc </a:t>
            </a:r>
            <a:endParaRPr/>
          </a:p>
        </p:txBody>
      </p:sp>
      <p:sp>
        <p:nvSpPr>
          <p:cNvPr id="607" name="Google Shape;607;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43</a:t>
            </a:fld>
            <a:endParaRPr sz="1200" b="0" i="0" u="none" strike="noStrike" cap="none">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select on any value in the table, right click and select “show value as” option and from the list of values we select “% of grand total” option.</a:t>
            </a:r>
            <a:endParaRPr/>
          </a:p>
        </p:txBody>
      </p:sp>
      <p:sp>
        <p:nvSpPr>
          <p:cNvPr id="614" name="Google Shape;614;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44</a:t>
            </a:fld>
            <a:endParaRPr sz="1200" b="0" i="0" u="none" strike="noStrike" cap="none">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The values in the pivot table are presented as out of 100 % how much percent is for each value in the table.</a:t>
            </a:r>
            <a:endParaRPr/>
          </a:p>
        </p:txBody>
      </p:sp>
      <p:sp>
        <p:nvSpPr>
          <p:cNvPr id="621" name="Google Shape;621;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45</a:t>
            </a:fld>
            <a:endParaRPr sz="1200" b="0" i="0" u="none" strike="noStrike" cap="none">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Click on any cell inside the table -&gt; insert tab -&gt; pivot table option</a:t>
            </a:r>
            <a:endParaRPr/>
          </a:p>
        </p:txBody>
      </p:sp>
      <p:sp>
        <p:nvSpPr>
          <p:cNvPr id="634" name="Google Shape;634;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47</a:t>
            </a:fld>
            <a:endParaRPr sz="1200" b="0" i="0" u="none" strike="noStrike" cap="none">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pivot table dialog box, the table range is automatically selected and we will choose “new worksheet” option and click “ok”</a:t>
            </a:r>
            <a:endParaRPr/>
          </a:p>
        </p:txBody>
      </p:sp>
      <p:sp>
        <p:nvSpPr>
          <p:cNvPr id="641" name="Google Shape;641;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48</a:t>
            </a:fld>
            <a:endParaRPr sz="1200" b="0" i="0" u="none" strike="noStrike" cap="none">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Drag product column in columns section -&gt; date column in rows -&gt; and sales column in values. The pivot table is created, we will select any date in the table and right click and choose “group” option</a:t>
            </a:r>
            <a:endParaRPr/>
          </a:p>
        </p:txBody>
      </p:sp>
      <p:sp>
        <p:nvSpPr>
          <p:cNvPr id="648" name="Google Shape;648;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49</a:t>
            </a:fld>
            <a:endParaRPr sz="1200" b="0" i="0" u="none" strike="noStrike" cap="none">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will select the grouping type which is “month” and will click “ok”</a:t>
            </a:r>
            <a:endParaRPr/>
          </a:p>
        </p:txBody>
      </p:sp>
      <p:sp>
        <p:nvSpPr>
          <p:cNvPr id="655" name="Google Shape;655;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50</a:t>
            </a:fld>
            <a:endParaRPr sz="1200" b="0" i="0" u="none" strike="noStrike" cap="none">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“status” column in left table, we write the formula “ =vlookup(G4,$K$7:$L$12,2,1)” and click “enter”. We can drag the formula for the rest of the column.</a:t>
            </a:r>
            <a:endParaRPr/>
          </a:p>
        </p:txBody>
      </p:sp>
      <p:sp>
        <p:nvSpPr>
          <p:cNvPr id="235" name="Google Shape;23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6</a:t>
            </a:fld>
            <a:endParaRPr sz="1200" b="0" i="0" u="none" strike="noStrike" cap="none">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After grouping the dates as months we can see the pivot table is presented as monthly wise sales for different products</a:t>
            </a:r>
            <a:endParaRPr/>
          </a:p>
        </p:txBody>
      </p:sp>
      <p:sp>
        <p:nvSpPr>
          <p:cNvPr id="662" name="Google Shape;662;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51</a:t>
            </a:fld>
            <a:endParaRPr sz="1200" b="0" i="0" u="none" strike="noStrike" cap="none">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Once we click on the pivot table, we get to see the “pivot table analysis” tab and under the tab we select “insert slicer” tab. The “insert slicer” dialog box appears and we select the “category” and “country” columns for which we want to create the slicers.</a:t>
            </a:r>
            <a:endParaRPr/>
          </a:p>
        </p:txBody>
      </p:sp>
      <p:sp>
        <p:nvSpPr>
          <p:cNvPr id="675" name="Google Shape;675;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53</a:t>
            </a:fld>
            <a:endParaRPr sz="1200" b="0" i="0" u="none" strike="noStrike" cap="none">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We select different options from the slicers and based on that the data will be shown in the table.</a:t>
            </a:r>
            <a:endParaRPr/>
          </a:p>
        </p:txBody>
      </p:sp>
      <p:sp>
        <p:nvSpPr>
          <p:cNvPr id="682" name="Google Shape;682;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54</a:t>
            </a:fld>
            <a:endParaRPr sz="1200" b="0" i="0" u="none" strike="noStrike" cap="none">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260d30935b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g1260d30935b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 sz="1000" b="1">
                <a:latin typeface="Roboto"/>
                <a:ea typeface="Roboto"/>
                <a:cs typeface="Roboto"/>
                <a:sym typeface="Roboto"/>
              </a:rPr>
              <a:t>Image Link: </a:t>
            </a:r>
            <a:r>
              <a:rPr lang="en" sz="1000" b="1" u="sng">
                <a:solidFill>
                  <a:schemeClr val="hlink"/>
                </a:solidFill>
                <a:latin typeface="Roboto"/>
                <a:ea typeface="Roboto"/>
                <a:cs typeface="Roboto"/>
                <a:sym typeface="Roboto"/>
                <a:hlinkClick r:id="rId3"/>
              </a:rPr>
              <a:t>https://elements.envato.com/web-analytics-illustration-RF9E46H</a:t>
            </a:r>
            <a:r>
              <a:rPr lang="en" sz="1000" b="1">
                <a:latin typeface="Roboto"/>
                <a:ea typeface="Roboto"/>
                <a:cs typeface="Roboto"/>
                <a:sym typeface="Roboto"/>
              </a:rPr>
              <a:t> </a:t>
            </a:r>
            <a:endParaRPr sz="1000" b="1">
              <a:latin typeface="Roboto"/>
              <a:ea typeface="Roboto"/>
              <a:cs typeface="Roboto"/>
              <a:sym typeface="Roboto"/>
            </a:endParaRPr>
          </a:p>
          <a:p>
            <a:pPr marL="0" lvl="0" indent="0" algn="l" rtl="0">
              <a:lnSpc>
                <a:spcPct val="100000"/>
              </a:lnSpc>
              <a:spcBef>
                <a:spcPts val="0"/>
              </a:spcBef>
              <a:spcAft>
                <a:spcPts val="0"/>
              </a:spcAft>
              <a:buSzPts val="1400"/>
              <a:buNone/>
            </a:pPr>
            <a:endParaRPr sz="1000">
              <a:latin typeface="Roboto"/>
              <a:ea typeface="Roboto"/>
              <a:cs typeface="Roboto"/>
              <a:sym typeface="Roboto"/>
            </a:endParaRPr>
          </a:p>
          <a:p>
            <a:pPr marL="0" lvl="0" indent="0" algn="l" rtl="0">
              <a:lnSpc>
                <a:spcPct val="100000"/>
              </a:lnSpc>
              <a:spcBef>
                <a:spcPts val="0"/>
              </a:spcBef>
              <a:spcAft>
                <a:spcPts val="0"/>
              </a:spcAft>
              <a:buSzPts val="1400"/>
              <a:buNone/>
            </a:pPr>
            <a:r>
              <a:rPr lang="en" sz="1000">
                <a:latin typeface="Roboto"/>
                <a:ea typeface="Roboto"/>
                <a:cs typeface="Roboto"/>
                <a:sym typeface="Roboto"/>
              </a:rPr>
              <a:t>Let’s meet </a:t>
            </a:r>
            <a:r>
              <a:rPr lang="en" sz="1000" b="1">
                <a:latin typeface="Roboto"/>
                <a:ea typeface="Roboto"/>
                <a:cs typeface="Roboto"/>
                <a:sym typeface="Roboto"/>
              </a:rPr>
              <a:t>(session day and time) </a:t>
            </a:r>
            <a:r>
              <a:rPr lang="en" sz="1000">
                <a:latin typeface="Roboto"/>
                <a:ea typeface="Roboto"/>
                <a:cs typeface="Roboto"/>
                <a:sym typeface="Roboto"/>
              </a:rPr>
              <a:t>to discuss how to create excel dashboards using pivot tables, charts, slicers, etc.</a:t>
            </a:r>
            <a:endParaRPr sz="1000">
              <a:latin typeface="Roboto"/>
              <a:ea typeface="Roboto"/>
              <a:cs typeface="Roboto"/>
              <a:sym typeface="Roboto"/>
            </a:endParaRPr>
          </a:p>
        </p:txBody>
      </p:sp>
      <p:sp>
        <p:nvSpPr>
          <p:cNvPr id="696" name="Google Shape;696;g1260d30935b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latin typeface="Roboto"/>
                <a:ea typeface="Roboto"/>
                <a:cs typeface="Roboto"/>
                <a:sym typeface="Roboto"/>
              </a:rPr>
              <a:t>55</a:t>
            </a:fld>
            <a:endParaRPr>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“commission” column, we use the formula “=hlookup(C6,$I$7:$Q$8,2,0) “ and click enter. We can drag it down for rest of the entries in the column. </a:t>
            </a:r>
            <a:endParaRPr/>
          </a:p>
        </p:txBody>
      </p:sp>
      <p:sp>
        <p:nvSpPr>
          <p:cNvPr id="242" name="Google Shape;24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7</a:t>
            </a:fld>
            <a:endParaRPr sz="1200" b="0" i="0" u="none" strike="noStrike" cap="none">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Based on the particular income amount mentioned we need to get the tax rate. We apply the formula “=hlookup(C6,$F$5:$K$7,3,1)”  and click enter. We get the required tax rate for the income amount mentioned . </a:t>
            </a:r>
            <a:endParaRPr/>
          </a:p>
        </p:txBody>
      </p:sp>
      <p:sp>
        <p:nvSpPr>
          <p:cNvPr id="249" name="Google Shape;24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8</a:t>
            </a:fld>
            <a:endParaRPr sz="1200" b="0" i="0" u="none" strike="noStrike" cap="none">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latin typeface="Roboto"/>
                <a:ea typeface="Roboto"/>
                <a:cs typeface="Roboto"/>
                <a:sym typeface="Roboto"/>
              </a:rPr>
              <a:t>In the dataset, we have two columns – Names and Card numbers. Names are written as text and card numbers as numbers.</a:t>
            </a:r>
            <a:endParaRPr/>
          </a:p>
        </p:txBody>
      </p:sp>
      <p:sp>
        <p:nvSpPr>
          <p:cNvPr id="269" name="Google Shape;26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oboto"/>
              <a:buNone/>
            </a:pPr>
            <a:fld id="{00000000-1234-1234-1234-123412341234}" type="slidenum">
              <a:rPr lang="en" sz="1200" b="0" i="0" u="none" strike="noStrike" cap="none">
                <a:solidFill>
                  <a:srgbClr val="000000"/>
                </a:solidFill>
              </a:rPr>
              <a:t>10</a:t>
            </a:fld>
            <a:endParaRPr sz="1200" b="0" i="0" u="none" strike="noStrike" cap="none">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pic>
        <p:nvPicPr>
          <p:cNvPr id="26" name="Google Shape;26;p48"/>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7" name="Google Shape;27;p48"/>
          <p:cNvPicPr preferRelativeResize="0"/>
          <p:nvPr/>
        </p:nvPicPr>
        <p:blipFill rotWithShape="1">
          <a:blip r:embed="rId3">
            <a:alphaModFix/>
          </a:blip>
          <a:srcRect/>
          <a:stretch/>
        </p:blipFill>
        <p:spPr>
          <a:xfrm>
            <a:off x="701631" y="733152"/>
            <a:ext cx="1317670" cy="4993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pic>
        <p:nvPicPr>
          <p:cNvPr id="3" name="Google Shape;117;p1">
            <a:extLst>
              <a:ext uri="{FF2B5EF4-FFF2-40B4-BE49-F238E27FC236}">
                <a16:creationId xmlns:a16="http://schemas.microsoft.com/office/drawing/2014/main" id="{FB305F58-81D5-46D2-A0C1-B2A8A2770EDA}"/>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Google Shape;121;p1">
            <a:extLst>
              <a:ext uri="{FF2B5EF4-FFF2-40B4-BE49-F238E27FC236}">
                <a16:creationId xmlns:a16="http://schemas.microsoft.com/office/drawing/2014/main" id="{6EC42670-3267-4198-8F31-E5267E0C3542}"/>
              </a:ext>
            </a:extLst>
          </p:cNvPr>
          <p:cNvPicPr preferRelativeResize="0"/>
          <p:nvPr/>
        </p:nvPicPr>
        <p:blipFill rotWithShape="1">
          <a:blip r:embed="rId4">
            <a:alphaModFix/>
          </a:blip>
          <a:srcRect/>
          <a:stretch/>
        </p:blipFill>
        <p:spPr>
          <a:xfrm>
            <a:off x="701631" y="733152"/>
            <a:ext cx="1317670" cy="499351"/>
          </a:xfrm>
          <a:prstGeom prst="rect">
            <a:avLst/>
          </a:prstGeom>
          <a:noFill/>
          <a:ln>
            <a:noFill/>
          </a:ln>
        </p:spPr>
      </p:pic>
      <p:sp>
        <p:nvSpPr>
          <p:cNvPr id="5" name="Google Shape;432;p46">
            <a:extLst>
              <a:ext uri="{FF2B5EF4-FFF2-40B4-BE49-F238E27FC236}">
                <a16:creationId xmlns:a16="http://schemas.microsoft.com/office/drawing/2014/main" id="{935092FD-604D-4282-8033-5273586A13C2}"/>
              </a:ext>
            </a:extLst>
          </p:cNvPr>
          <p:cNvSpPr txBox="1"/>
          <p:nvPr/>
        </p:nvSpPr>
        <p:spPr>
          <a:xfrm>
            <a:off x="553990" y="2994655"/>
            <a:ext cx="4145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lt1"/>
              </a:buClr>
              <a:buSzPts val="6000"/>
              <a:buFont typeface="Roboto"/>
              <a:buNone/>
            </a:pPr>
            <a:r>
              <a:rPr lang="en-US" sz="6000" b="1" i="0" u="none" strike="noStrike" cap="none">
                <a:solidFill>
                  <a:schemeClr val="lt1"/>
                </a:solidFill>
                <a:latin typeface="Roboto"/>
                <a:ea typeface="Roboto"/>
                <a:cs typeface="Roboto"/>
                <a:sym typeface="Roboto"/>
              </a:rPr>
              <a:t>Thank You!</a:t>
            </a:r>
            <a:endParaRPr sz="6000" b="1" i="0" u="none" strike="noStrike" cap="none">
              <a:solidFill>
                <a:schemeClr val="lt1"/>
              </a:solidFill>
              <a:latin typeface="Roboto"/>
              <a:ea typeface="Roboto"/>
              <a:cs typeface="Roboto"/>
              <a:sym typeface="Roboto"/>
            </a:endParaRPr>
          </a:p>
        </p:txBody>
      </p:sp>
      <p:sp>
        <p:nvSpPr>
          <p:cNvPr id="6" name="Google Shape;433;p46">
            <a:extLst>
              <a:ext uri="{FF2B5EF4-FFF2-40B4-BE49-F238E27FC236}">
                <a16:creationId xmlns:a16="http://schemas.microsoft.com/office/drawing/2014/main" id="{90DB694C-D1F8-44E3-BFEA-097F863D2752}"/>
              </a:ext>
            </a:extLst>
          </p:cNvPr>
          <p:cNvSpPr txBox="1"/>
          <p:nvPr/>
        </p:nvSpPr>
        <p:spPr>
          <a:xfrm>
            <a:off x="227012" y="5717718"/>
            <a:ext cx="11737975" cy="82173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lt1"/>
              </a:buClr>
              <a:buSzPts val="1800"/>
              <a:buFont typeface="Roboto"/>
              <a:buNone/>
            </a:pPr>
            <a:r>
              <a:rPr lang="en-US" sz="1800" b="1" i="0" u="none" strike="noStrike" cap="none">
                <a:solidFill>
                  <a:schemeClr val="lt1"/>
                </a:solidFill>
                <a:latin typeface="Roboto"/>
                <a:ea typeface="Roboto"/>
                <a:cs typeface="Roboto"/>
                <a:sym typeface="Roboto"/>
              </a:rPr>
              <a:t>© 2023 Hero Private Limited. All rights reserved. This session is the proprietary of Hero </a:t>
            </a:r>
            <a:r>
              <a:rPr lang="en-US" sz="1800" b="1" i="0" u="none" strike="noStrike" cap="none" err="1">
                <a:solidFill>
                  <a:schemeClr val="lt1"/>
                </a:solidFill>
                <a:latin typeface="Roboto"/>
                <a:ea typeface="Roboto"/>
                <a:cs typeface="Roboto"/>
                <a:sym typeface="Roboto"/>
              </a:rPr>
              <a:t>Vired</a:t>
            </a:r>
            <a:r>
              <a:rPr lang="en-US" sz="1800" b="1" i="0" u="none" strike="noStrike" cap="none">
                <a:solidFill>
                  <a:schemeClr val="lt1"/>
                </a:solidFill>
                <a:latin typeface="Roboto"/>
                <a:ea typeface="Roboto"/>
                <a:cs typeface="Roboto"/>
                <a:sym typeface="Roboto"/>
              </a:rPr>
              <a:t> and/or its licensor. Your use/access or download shall be governed as per our IPR Policy.</a:t>
            </a:r>
          </a:p>
        </p:txBody>
      </p:sp>
    </p:spTree>
    <p:custDataLst>
      <p:tags r:id="rId1"/>
    </p:custDataLst>
    <p:extLst>
      <p:ext uri="{BB962C8B-B14F-4D97-AF65-F5344CB8AC3E}">
        <p14:creationId xmlns:p14="http://schemas.microsoft.com/office/powerpoint/2010/main" val="183968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eneric Vired">
  <p:cSld name="Generic Vired">
    <p:spTree>
      <p:nvGrpSpPr>
        <p:cNvPr id="1" name="Shape 96"/>
        <p:cNvGrpSpPr/>
        <p:nvPr/>
      </p:nvGrpSpPr>
      <p:grpSpPr>
        <a:xfrm>
          <a:off x="0" y="0"/>
          <a:ext cx="0" cy="0"/>
          <a:chOff x="0" y="0"/>
          <a:chExt cx="0" cy="0"/>
        </a:xfrm>
      </p:grpSpPr>
      <p:grpSp>
        <p:nvGrpSpPr>
          <p:cNvPr id="97" name="Google Shape;97;g148fa1010ba_0_173"/>
          <p:cNvGrpSpPr/>
          <p:nvPr/>
        </p:nvGrpSpPr>
        <p:grpSpPr>
          <a:xfrm>
            <a:off x="198000" y="198000"/>
            <a:ext cx="892800" cy="892800"/>
            <a:chOff x="5145366" y="1302353"/>
            <a:chExt cx="1244345" cy="1244536"/>
          </a:xfrm>
        </p:grpSpPr>
        <p:sp>
          <p:nvSpPr>
            <p:cNvPr id="98" name="Google Shape;98;g148fa1010ba_0_173"/>
            <p:cNvSpPr/>
            <p:nvPr/>
          </p:nvSpPr>
          <p:spPr>
            <a:xfrm>
              <a:off x="5145366" y="1302353"/>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pic>
          <p:nvPicPr>
            <p:cNvPr id="99" name="Google Shape;99;g148fa1010ba_0_173"/>
            <p:cNvPicPr preferRelativeResize="0"/>
            <p:nvPr/>
          </p:nvPicPr>
          <p:blipFill rotWithShape="1">
            <a:blip r:embed="rId2">
              <a:alphaModFix/>
            </a:blip>
            <a:srcRect/>
            <a:stretch/>
          </p:blipFill>
          <p:spPr>
            <a:xfrm>
              <a:off x="5477026" y="1505521"/>
              <a:ext cx="581025" cy="838200"/>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0"/>
        <p:cNvGrpSpPr/>
        <p:nvPr/>
      </p:nvGrpSpPr>
      <p:grpSpPr>
        <a:xfrm>
          <a:off x="0" y="0"/>
          <a:ext cx="0" cy="0"/>
          <a:chOff x="0" y="0"/>
          <a:chExt cx="0" cy="0"/>
        </a:xfrm>
      </p:grpSpPr>
      <p:sp>
        <p:nvSpPr>
          <p:cNvPr id="101" name="Google Shape;101;g148fa1010ba_0_141"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p:txBody>
      </p:sp>
      <p:sp>
        <p:nvSpPr>
          <p:cNvPr id="102" name="Google Shape;102;g148fa1010ba_0_141"/>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Robo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g148fa1010ba_0_141"/>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4" name="Google Shape;104;g148fa1010ba_0_1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g148fa1010ba_0_1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g148fa1010ba_0_1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15"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p:txBody>
      </p:sp>
      <p:sp>
        <p:nvSpPr>
          <p:cNvPr id="109" name="Google Shape;10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Roboto"/>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5"/>
          <p:cNvSpPr txBox="1">
            <a:spLocks noGrp="1"/>
          </p:cNvSpPr>
          <p:nvPr>
            <p:ph type="body" idx="1"/>
          </p:nvPr>
        </p:nvSpPr>
        <p:spPr>
          <a:xfrm>
            <a:off x="838200" y="2011680"/>
            <a:ext cx="1051560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sp>
        <p:nvSpPr>
          <p:cNvPr id="115" name="Google Shape;115;g148fa1010ba_0_123"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p:txBody>
      </p:sp>
      <p:sp>
        <p:nvSpPr>
          <p:cNvPr id="116" name="Google Shape;116;g148fa1010ba_0_123"/>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Robo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g148fa1010ba_0_123"/>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8" name="Google Shape;118;g148fa1010ba_0_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g148fa1010ba_0_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148fa1010ba_0_1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g148fa1010ba_0_126"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p:txBody>
      </p:sp>
      <p:sp>
        <p:nvSpPr>
          <p:cNvPr id="123" name="Google Shape;123;g148fa1010ba_0_1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Roboto"/>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g148fa1010ba_0_126"/>
          <p:cNvSpPr txBox="1">
            <a:spLocks noGrp="1"/>
          </p:cNvSpPr>
          <p:nvPr>
            <p:ph type="body" idx="1"/>
          </p:nvPr>
        </p:nvSpPr>
        <p:spPr>
          <a:xfrm>
            <a:off x="838200"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g148fa1010ba_0_126"/>
          <p:cNvSpPr txBox="1">
            <a:spLocks noGrp="1"/>
          </p:cNvSpPr>
          <p:nvPr>
            <p:ph type="body" idx="2"/>
          </p:nvPr>
        </p:nvSpPr>
        <p:spPr>
          <a:xfrm>
            <a:off x="6419088"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g148fa1010ba_0_1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148fa1010ba_0_1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g148fa1010ba_0_1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9"/>
        <p:cNvGrpSpPr/>
        <p:nvPr/>
      </p:nvGrpSpPr>
      <p:grpSpPr>
        <a:xfrm>
          <a:off x="0" y="0"/>
          <a:ext cx="0" cy="0"/>
          <a:chOff x="0" y="0"/>
          <a:chExt cx="0" cy="0"/>
        </a:xfrm>
      </p:grpSpPr>
      <p:sp>
        <p:nvSpPr>
          <p:cNvPr id="130" name="Google Shape;130;g148fa1010ba_0_131"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p:txBody>
      </p:sp>
      <p:sp>
        <p:nvSpPr>
          <p:cNvPr id="131" name="Google Shape;131;g148fa1010ba_0_1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Roboto"/>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g148fa1010ba_0_131"/>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g148fa1010ba_0_131"/>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g148fa1010ba_0_131"/>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g148fa1010ba_0_131"/>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g148fa1010ba_0_1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g148fa1010ba_0_1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g148fa1010ba_0_1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g148fa1010ba_0_136"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p:txBody>
      </p:sp>
      <p:sp>
        <p:nvSpPr>
          <p:cNvPr id="141" name="Google Shape;141;g148fa1010ba_0_136"/>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Roboto"/>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g148fa1010ba_0_1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148fa1010ba_0_1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g148fa1010ba_0_1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145"/>
        <p:cNvGrpSpPr/>
        <p:nvPr/>
      </p:nvGrpSpPr>
      <p:grpSpPr>
        <a:xfrm>
          <a:off x="0" y="0"/>
          <a:ext cx="0" cy="0"/>
          <a:chOff x="0" y="0"/>
          <a:chExt cx="0" cy="0"/>
        </a:xfrm>
      </p:grpSpPr>
      <p:sp>
        <p:nvSpPr>
          <p:cNvPr id="146" name="Google Shape;146;g148fa1010ba_0_1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148fa1010ba_0_1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148fa1010ba_0_1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149"/>
        <p:cNvGrpSpPr/>
        <p:nvPr/>
      </p:nvGrpSpPr>
      <p:grpSpPr>
        <a:xfrm>
          <a:off x="0" y="0"/>
          <a:ext cx="0" cy="0"/>
          <a:chOff x="0" y="0"/>
          <a:chExt cx="0" cy="0"/>
        </a:xfrm>
      </p:grpSpPr>
      <p:sp>
        <p:nvSpPr>
          <p:cNvPr id="150" name="Google Shape;150;g148fa1010ba_0_150"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p:txBody>
      </p:sp>
      <p:sp>
        <p:nvSpPr>
          <p:cNvPr id="151" name="Google Shape;151;g148fa1010ba_0_1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148fa1010ba_0_1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148fa1010ba_0_1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Generic Vired">
  <p:cSld name="Generic Vired">
    <p:spTree>
      <p:nvGrpSpPr>
        <p:cNvPr id="1" name="Shape 41"/>
        <p:cNvGrpSpPr/>
        <p:nvPr/>
      </p:nvGrpSpPr>
      <p:grpSpPr>
        <a:xfrm>
          <a:off x="0" y="0"/>
          <a:ext cx="0" cy="0"/>
          <a:chOff x="0" y="0"/>
          <a:chExt cx="0" cy="0"/>
        </a:xfrm>
      </p:grpSpPr>
      <p:grpSp>
        <p:nvGrpSpPr>
          <p:cNvPr id="42" name="Google Shape;42;p6"/>
          <p:cNvGrpSpPr/>
          <p:nvPr/>
        </p:nvGrpSpPr>
        <p:grpSpPr>
          <a:xfrm>
            <a:off x="198000" y="198000"/>
            <a:ext cx="892800" cy="892800"/>
            <a:chOff x="5145366" y="1302353"/>
            <a:chExt cx="1244345" cy="1244536"/>
          </a:xfrm>
        </p:grpSpPr>
        <p:sp>
          <p:nvSpPr>
            <p:cNvPr id="43" name="Google Shape;43;p6"/>
            <p:cNvSpPr/>
            <p:nvPr/>
          </p:nvSpPr>
          <p:spPr>
            <a:xfrm>
              <a:off x="5145366" y="1302353"/>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pic>
          <p:nvPicPr>
            <p:cNvPr id="44" name="Google Shape;44;p6"/>
            <p:cNvPicPr preferRelativeResize="0"/>
            <p:nvPr/>
          </p:nvPicPr>
          <p:blipFill rotWithShape="1">
            <a:blip r:embed="rId2">
              <a:alphaModFix/>
            </a:blip>
            <a:srcRect/>
            <a:stretch/>
          </p:blipFill>
          <p:spPr>
            <a:xfrm>
              <a:off x="5477026" y="1505521"/>
              <a:ext cx="581025" cy="838200"/>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4"/>
        <p:cNvGrpSpPr/>
        <p:nvPr/>
      </p:nvGrpSpPr>
      <p:grpSpPr>
        <a:xfrm>
          <a:off x="0" y="0"/>
          <a:ext cx="0" cy="0"/>
          <a:chOff x="0" y="0"/>
          <a:chExt cx="0" cy="0"/>
        </a:xfrm>
      </p:grpSpPr>
      <p:sp>
        <p:nvSpPr>
          <p:cNvPr id="155" name="Google Shape;155;g148fa1010ba_0_155"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Roboto"/>
              <a:ea typeface="Roboto"/>
              <a:cs typeface="Roboto"/>
              <a:sym typeface="Roboto"/>
            </a:endParaRPr>
          </a:p>
        </p:txBody>
      </p:sp>
      <p:sp>
        <p:nvSpPr>
          <p:cNvPr id="156" name="Google Shape;156;g148fa1010ba_0_155"/>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g148fa1010ba_0_155"/>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8" name="Google Shape;158;g148fa1010ba_0_155"/>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9" name="Google Shape;159;g148fa1010ba_0_1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g148fa1010ba_0_1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148fa1010ba_0_1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g148fa1010ba_0_160"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Roboto"/>
              <a:ea typeface="Roboto"/>
              <a:cs typeface="Roboto"/>
              <a:sym typeface="Roboto"/>
            </a:endParaRPr>
          </a:p>
        </p:txBody>
      </p:sp>
      <p:sp>
        <p:nvSpPr>
          <p:cNvPr id="164" name="Google Shape;164;g148fa1010ba_0_160"/>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g148fa1010ba_0_160"/>
          <p:cNvSpPr>
            <a:spLocks noGrp="1"/>
          </p:cNvSpPr>
          <p:nvPr>
            <p:ph type="pic" idx="2"/>
          </p:nvPr>
        </p:nvSpPr>
        <p:spPr>
          <a:xfrm>
            <a:off x="6711696" y="640079"/>
            <a:ext cx="4837176" cy="5568696"/>
          </a:xfrm>
          <a:prstGeom prst="rect">
            <a:avLst/>
          </a:prstGeom>
          <a:noFill/>
          <a:ln>
            <a:noFill/>
          </a:ln>
        </p:spPr>
      </p:sp>
      <p:sp>
        <p:nvSpPr>
          <p:cNvPr id="166" name="Google Shape;166;g148fa1010ba_0_160"/>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7" name="Google Shape;167;g148fa1010ba_0_1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148fa1010ba_0_1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g148fa1010ba_0_1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0"/>
        <p:cNvGrpSpPr/>
        <p:nvPr/>
      </p:nvGrpSpPr>
      <p:grpSpPr>
        <a:xfrm>
          <a:off x="0" y="0"/>
          <a:ext cx="0" cy="0"/>
          <a:chOff x="0" y="0"/>
          <a:chExt cx="0" cy="0"/>
        </a:xfrm>
      </p:grpSpPr>
      <p:sp>
        <p:nvSpPr>
          <p:cNvPr id="171" name="Google Shape;171;g148fa1010ba_0_1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g148fa1010ba_0_16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g148fa1010ba_0_1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g148fa1010ba_0_1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148fa1010ba_0_1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6"/>
        <p:cNvGrpSpPr/>
        <p:nvPr/>
      </p:nvGrpSpPr>
      <p:grpSpPr>
        <a:xfrm>
          <a:off x="0" y="0"/>
          <a:ext cx="0" cy="0"/>
          <a:chOff x="0" y="0"/>
          <a:chExt cx="0" cy="0"/>
        </a:xfrm>
      </p:grpSpPr>
      <p:sp>
        <p:nvSpPr>
          <p:cNvPr id="177" name="Google Shape;177;g148fa1010ba_0_16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g148fa1010ba_0_16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g148fa1010ba_0_1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g148fa1010ba_0_1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148fa1010ba_0_1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clusion">
  <p:cSld name="Conclusion">
    <p:spTree>
      <p:nvGrpSpPr>
        <p:cNvPr id="1" name="Shape 50"/>
        <p:cNvGrpSpPr/>
        <p:nvPr/>
      </p:nvGrpSpPr>
      <p:grpSpPr>
        <a:xfrm>
          <a:off x="0" y="0"/>
          <a:ext cx="0" cy="0"/>
          <a:chOff x="0" y="0"/>
          <a:chExt cx="0" cy="0"/>
        </a:xfrm>
      </p:grpSpPr>
      <p:sp>
        <p:nvSpPr>
          <p:cNvPr id="51" name="Google Shape;51;g1257cc91974_0_29"/>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a:solidFill>
                  <a:srgbClr val="FF0001"/>
                </a:solidFill>
                <a:latin typeface="Roboto"/>
                <a:ea typeface="Roboto"/>
                <a:cs typeface="Roboto"/>
                <a:sym typeface="Roboto"/>
              </a:rPr>
              <a:t>Conclusion</a:t>
            </a:r>
            <a:endParaRPr sz="1400" b="0" i="0" u="none" strike="noStrike" cap="none">
              <a:solidFill>
                <a:srgbClr val="000000"/>
              </a:solidFill>
              <a:latin typeface="Roboto"/>
              <a:ea typeface="Roboto"/>
              <a:cs typeface="Roboto"/>
              <a:sym typeface="Roboto"/>
            </a:endParaRPr>
          </a:p>
        </p:txBody>
      </p:sp>
      <p:grpSp>
        <p:nvGrpSpPr>
          <p:cNvPr id="52" name="Google Shape;52;g1257cc91974_0_29"/>
          <p:cNvGrpSpPr/>
          <p:nvPr/>
        </p:nvGrpSpPr>
        <p:grpSpPr>
          <a:xfrm>
            <a:off x="198000" y="198000"/>
            <a:ext cx="892800" cy="892800"/>
            <a:chOff x="368659" y="1302353"/>
            <a:chExt cx="1244345" cy="1244536"/>
          </a:xfrm>
        </p:grpSpPr>
        <p:sp>
          <p:nvSpPr>
            <p:cNvPr id="53" name="Google Shape;53;g1257cc91974_0_29"/>
            <p:cNvSpPr/>
            <p:nvPr/>
          </p:nvSpPr>
          <p:spPr>
            <a:xfrm>
              <a:off x="368659" y="1302353"/>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pic>
          <p:nvPicPr>
            <p:cNvPr id="54" name="Google Shape;54;g1257cc91974_0_29"/>
            <p:cNvPicPr preferRelativeResize="0"/>
            <p:nvPr/>
          </p:nvPicPr>
          <p:blipFill rotWithShape="1">
            <a:blip r:embed="rId2">
              <a:alphaModFix/>
            </a:blip>
            <a:srcRect/>
            <a:stretch/>
          </p:blipFill>
          <p:spPr>
            <a:xfrm>
              <a:off x="633644" y="1534096"/>
              <a:ext cx="714375" cy="78105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se Study/Demonstration">
  <p:cSld name="Case Study/Demonstration">
    <p:spTree>
      <p:nvGrpSpPr>
        <p:cNvPr id="1" name="Shape 60"/>
        <p:cNvGrpSpPr/>
        <p:nvPr/>
      </p:nvGrpSpPr>
      <p:grpSpPr>
        <a:xfrm>
          <a:off x="0" y="0"/>
          <a:ext cx="0" cy="0"/>
          <a:chOff x="0" y="0"/>
          <a:chExt cx="0" cy="0"/>
        </a:xfrm>
      </p:grpSpPr>
      <p:sp>
        <p:nvSpPr>
          <p:cNvPr id="61" name="Google Shape;61;p57"/>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a:solidFill>
                  <a:srgbClr val="FF0001"/>
                </a:solidFill>
                <a:latin typeface="Roboto"/>
                <a:ea typeface="Roboto"/>
                <a:cs typeface="Roboto"/>
                <a:sym typeface="Roboto"/>
              </a:rPr>
              <a:t>Case Study/Demonstration</a:t>
            </a:r>
            <a:endParaRPr sz="1400" b="0" i="0" u="none" strike="noStrike" cap="none">
              <a:solidFill>
                <a:srgbClr val="000000"/>
              </a:solidFill>
              <a:latin typeface="Roboto"/>
              <a:ea typeface="Roboto"/>
              <a:cs typeface="Roboto"/>
              <a:sym typeface="Roboto"/>
            </a:endParaRPr>
          </a:p>
        </p:txBody>
      </p:sp>
      <p:grpSp>
        <p:nvGrpSpPr>
          <p:cNvPr id="62" name="Google Shape;62;p57"/>
          <p:cNvGrpSpPr/>
          <p:nvPr/>
        </p:nvGrpSpPr>
        <p:grpSpPr>
          <a:xfrm>
            <a:off x="198000" y="198000"/>
            <a:ext cx="892800" cy="892800"/>
            <a:chOff x="1855743" y="3912547"/>
            <a:chExt cx="1244345" cy="1244536"/>
          </a:xfrm>
        </p:grpSpPr>
        <p:sp>
          <p:nvSpPr>
            <p:cNvPr id="63" name="Google Shape;63;p57"/>
            <p:cNvSpPr/>
            <p:nvPr/>
          </p:nvSpPr>
          <p:spPr>
            <a:xfrm>
              <a:off x="1855743" y="3912547"/>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pic>
          <p:nvPicPr>
            <p:cNvPr id="64" name="Google Shape;64;p57"/>
            <p:cNvPicPr preferRelativeResize="0"/>
            <p:nvPr/>
          </p:nvPicPr>
          <p:blipFill rotWithShape="1">
            <a:blip r:embed="rId2">
              <a:alphaModFix/>
            </a:blip>
            <a:srcRect/>
            <a:stretch/>
          </p:blipFill>
          <p:spPr>
            <a:xfrm>
              <a:off x="2115965" y="4196678"/>
              <a:ext cx="723900" cy="6762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65"/>
        <p:cNvGrpSpPr/>
        <p:nvPr/>
      </p:nvGrpSpPr>
      <p:grpSpPr>
        <a:xfrm>
          <a:off x="0" y="0"/>
          <a:ext cx="0" cy="0"/>
          <a:chOff x="0" y="0"/>
          <a:chExt cx="0" cy="0"/>
        </a:xfrm>
      </p:grpSpPr>
      <p:sp>
        <p:nvSpPr>
          <p:cNvPr id="66" name="Google Shape;66;p60"/>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a:solidFill>
                  <a:srgbClr val="FF0001"/>
                </a:solidFill>
                <a:latin typeface="Roboto"/>
                <a:ea typeface="Roboto"/>
                <a:cs typeface="Roboto"/>
                <a:sym typeface="Roboto"/>
              </a:rPr>
              <a:t>Quiz</a:t>
            </a:r>
            <a:endParaRPr sz="1400" b="0" i="0" u="none" strike="noStrike" cap="none">
              <a:solidFill>
                <a:srgbClr val="000000"/>
              </a:solidFill>
              <a:latin typeface="Roboto"/>
              <a:ea typeface="Roboto"/>
              <a:cs typeface="Roboto"/>
              <a:sym typeface="Roboto"/>
            </a:endParaRPr>
          </a:p>
        </p:txBody>
      </p:sp>
      <p:grpSp>
        <p:nvGrpSpPr>
          <p:cNvPr id="67" name="Google Shape;67;p60"/>
          <p:cNvGrpSpPr/>
          <p:nvPr/>
        </p:nvGrpSpPr>
        <p:grpSpPr>
          <a:xfrm>
            <a:off x="198000" y="198000"/>
            <a:ext cx="892800" cy="892800"/>
            <a:chOff x="6294078" y="3912547"/>
            <a:chExt cx="1244345" cy="1244536"/>
          </a:xfrm>
        </p:grpSpPr>
        <p:sp>
          <p:nvSpPr>
            <p:cNvPr id="68" name="Google Shape;68;p60"/>
            <p:cNvSpPr/>
            <p:nvPr/>
          </p:nvSpPr>
          <p:spPr>
            <a:xfrm>
              <a:off x="6294078" y="3912547"/>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pic>
          <p:nvPicPr>
            <p:cNvPr id="69" name="Google Shape;69;p60"/>
            <p:cNvPicPr preferRelativeResize="0"/>
            <p:nvPr/>
          </p:nvPicPr>
          <p:blipFill rotWithShape="1">
            <a:blip r:embed="rId2">
              <a:alphaModFix/>
            </a:blip>
            <a:srcRect/>
            <a:stretch/>
          </p:blipFill>
          <p:spPr>
            <a:xfrm>
              <a:off x="6545454" y="4148127"/>
              <a:ext cx="741593" cy="77337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age Breaker">
  <p:cSld name="Page Breaker">
    <p:spTree>
      <p:nvGrpSpPr>
        <p:cNvPr id="1" name="Shape 70"/>
        <p:cNvGrpSpPr/>
        <p:nvPr/>
      </p:nvGrpSpPr>
      <p:grpSpPr>
        <a:xfrm>
          <a:off x="0" y="0"/>
          <a:ext cx="0" cy="0"/>
          <a:chOff x="0" y="0"/>
          <a:chExt cx="0" cy="0"/>
        </a:xfrm>
      </p:grpSpPr>
      <p:pic>
        <p:nvPicPr>
          <p:cNvPr id="71" name="Google Shape;71;p5"/>
          <p:cNvPicPr preferRelativeResize="0"/>
          <p:nvPr/>
        </p:nvPicPr>
        <p:blipFill rotWithShape="1">
          <a:blip r:embed="rId2">
            <a:alphaModFix/>
          </a:blip>
          <a:srcRect/>
          <a:stretch/>
        </p:blipFill>
        <p:spPr>
          <a:xfrm>
            <a:off x="763" y="428"/>
            <a:ext cx="12190474" cy="6857141"/>
          </a:xfrm>
          <a:prstGeom prst="rect">
            <a:avLst/>
          </a:prstGeom>
          <a:noFill/>
          <a:ln>
            <a:noFill/>
          </a:ln>
        </p:spPr>
      </p:pic>
      <p:sp>
        <p:nvSpPr>
          <p:cNvPr id="72" name="Google Shape;72;p5"/>
          <p:cNvSpPr/>
          <p:nvPr/>
        </p:nvSpPr>
        <p:spPr>
          <a:xfrm>
            <a:off x="0" y="0"/>
            <a:ext cx="12190500" cy="68580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Roboto"/>
              <a:ea typeface="Roboto"/>
              <a:cs typeface="Roboto"/>
              <a:sym typeface="Roboto"/>
            </a:endParaRPr>
          </a:p>
        </p:txBody>
      </p:sp>
      <p:pic>
        <p:nvPicPr>
          <p:cNvPr id="73" name="Google Shape;73;p5"/>
          <p:cNvPicPr preferRelativeResize="0"/>
          <p:nvPr/>
        </p:nvPicPr>
        <p:blipFill rotWithShape="1">
          <a:blip r:embed="rId3">
            <a:alphaModFix/>
          </a:blip>
          <a:srcRect/>
          <a:stretch/>
        </p:blipFill>
        <p:spPr>
          <a:xfrm>
            <a:off x="0" y="5132841"/>
            <a:ext cx="12192000" cy="1725168"/>
          </a:xfrm>
          <a:prstGeom prst="rect">
            <a:avLst/>
          </a:prstGeom>
          <a:noFill/>
          <a:ln>
            <a:noFill/>
          </a:ln>
        </p:spPr>
      </p:pic>
      <p:pic>
        <p:nvPicPr>
          <p:cNvPr id="74" name="Google Shape;74;p5"/>
          <p:cNvPicPr preferRelativeResize="0"/>
          <p:nvPr/>
        </p:nvPicPr>
        <p:blipFill rotWithShape="1">
          <a:blip r:embed="rId4">
            <a:alphaModFix/>
          </a:blip>
          <a:srcRect/>
          <a:stretch/>
        </p:blipFill>
        <p:spPr>
          <a:xfrm>
            <a:off x="6111839" y="2005243"/>
            <a:ext cx="6080161" cy="55027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75"/>
        <p:cNvGrpSpPr/>
        <p:nvPr/>
      </p:nvGrpSpPr>
      <p:grpSpPr>
        <a:xfrm>
          <a:off x="0" y="0"/>
          <a:ext cx="0" cy="0"/>
          <a:chOff x="0" y="0"/>
          <a:chExt cx="0" cy="0"/>
        </a:xfrm>
      </p:grpSpPr>
      <p:sp>
        <p:nvSpPr>
          <p:cNvPr id="76" name="Google Shape;76;p7"/>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a:solidFill>
                  <a:srgbClr val="FF0001"/>
                </a:solidFill>
                <a:latin typeface="Roboto"/>
                <a:ea typeface="Roboto"/>
                <a:cs typeface="Roboto"/>
                <a:sym typeface="Roboto"/>
              </a:rPr>
              <a:t>Summary</a:t>
            </a:r>
            <a:endParaRPr sz="1400" b="0" i="0" u="none" strike="noStrike" cap="none">
              <a:solidFill>
                <a:srgbClr val="000000"/>
              </a:solidFill>
              <a:latin typeface="Roboto"/>
              <a:ea typeface="Roboto"/>
              <a:cs typeface="Roboto"/>
              <a:sym typeface="Roboto"/>
            </a:endParaRPr>
          </a:p>
        </p:txBody>
      </p:sp>
      <p:grpSp>
        <p:nvGrpSpPr>
          <p:cNvPr id="77" name="Google Shape;77;p7"/>
          <p:cNvGrpSpPr/>
          <p:nvPr/>
        </p:nvGrpSpPr>
        <p:grpSpPr>
          <a:xfrm>
            <a:off x="198000" y="198000"/>
            <a:ext cx="892800" cy="892800"/>
            <a:chOff x="3997288" y="3912547"/>
            <a:chExt cx="1244345" cy="1244536"/>
          </a:xfrm>
        </p:grpSpPr>
        <p:sp>
          <p:nvSpPr>
            <p:cNvPr id="78" name="Google Shape;78;p7"/>
            <p:cNvSpPr/>
            <p:nvPr/>
          </p:nvSpPr>
          <p:spPr>
            <a:xfrm>
              <a:off x="3997288" y="3912547"/>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pic>
          <p:nvPicPr>
            <p:cNvPr id="79" name="Google Shape;79;p7"/>
            <p:cNvPicPr preferRelativeResize="0"/>
            <p:nvPr/>
          </p:nvPicPr>
          <p:blipFill rotWithShape="1">
            <a:blip r:embed="rId2">
              <a:alphaModFix/>
            </a:blip>
            <a:srcRect/>
            <a:stretch/>
          </p:blipFill>
          <p:spPr>
            <a:xfrm>
              <a:off x="4214648" y="4130003"/>
              <a:ext cx="809625" cy="809625"/>
            </a:xfrm>
            <a:prstGeom prst="rect">
              <a:avLst/>
            </a:prstGeom>
            <a:noFill/>
            <a:ln>
              <a:noFill/>
            </a:ln>
          </p:spPr>
        </p:pic>
      </p:grpSp>
      <p:sp>
        <p:nvSpPr>
          <p:cNvPr id="80" name="Google Shape;80;p7"/>
          <p:cNvSpPr txBox="1">
            <a:spLocks noGrp="1"/>
          </p:cNvSpPr>
          <p:nvPr>
            <p:ph type="title"/>
          </p:nvPr>
        </p:nvSpPr>
        <p:spPr>
          <a:xfrm>
            <a:off x="2557750" y="1182975"/>
            <a:ext cx="6522300" cy="892800"/>
          </a:xfrm>
          <a:prstGeom prst="rect">
            <a:avLst/>
          </a:prstGeom>
          <a:noFill/>
          <a:ln>
            <a:noFill/>
          </a:ln>
        </p:spPr>
        <p:txBody>
          <a:bodyPr spcFirstLastPara="1" wrap="square" lIns="91425" tIns="91425" rIns="91425" bIns="91425" anchor="t" anchorCtr="0">
            <a:spAutoFit/>
          </a:bodyPr>
          <a:lstStyle>
            <a:lvl1pPr marR="0" lvl="0" algn="l" rtl="0">
              <a:lnSpc>
                <a:spcPct val="100000"/>
              </a:lnSpc>
              <a:spcBef>
                <a:spcPts val="0"/>
              </a:spcBef>
              <a:spcAft>
                <a:spcPts val="0"/>
              </a:spcAft>
              <a:buClr>
                <a:srgbClr val="000000"/>
              </a:buClr>
              <a:buSzPts val="2800"/>
              <a:buFont typeface="Roboto"/>
              <a:buNone/>
              <a:defRPr sz="28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7"/>
          <p:cNvSpPr txBox="1">
            <a:spLocks noGrp="1"/>
          </p:cNvSpPr>
          <p:nvPr>
            <p:ph type="body" idx="1"/>
          </p:nvPr>
        </p:nvSpPr>
        <p:spPr>
          <a:xfrm>
            <a:off x="3149250" y="2254025"/>
            <a:ext cx="5275500" cy="1278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p:cSld name="Concept 2">
    <p:spTree>
      <p:nvGrpSpPr>
        <p:cNvPr id="1" name="Shape 82"/>
        <p:cNvGrpSpPr/>
        <p:nvPr/>
      </p:nvGrpSpPr>
      <p:grpSpPr>
        <a:xfrm>
          <a:off x="0" y="0"/>
          <a:ext cx="0" cy="0"/>
          <a:chOff x="0" y="0"/>
          <a:chExt cx="0" cy="0"/>
        </a:xfrm>
      </p:grpSpPr>
      <p:pic>
        <p:nvPicPr>
          <p:cNvPr id="83" name="Google Shape;83;p49" descr="Background pattern&#10;&#10;Description automatically generated"/>
          <p:cNvPicPr preferRelativeResize="0"/>
          <p:nvPr/>
        </p:nvPicPr>
        <p:blipFill rotWithShape="1">
          <a:blip r:embed="rId2">
            <a:alphaModFix amt="66000"/>
          </a:blip>
          <a:srcRect r="3387"/>
          <a:stretch/>
        </p:blipFill>
        <p:spPr>
          <a:xfrm>
            <a:off x="414337" y="428"/>
            <a:ext cx="11777663" cy="6857143"/>
          </a:xfrm>
          <a:prstGeom prst="rect">
            <a:avLst/>
          </a:prstGeom>
          <a:noFill/>
          <a:ln>
            <a:noFill/>
          </a:ln>
          <a:effectLst>
            <a:outerShdw blurRad="50800" dist="50800" dir="5400000" algn="ctr" rotWithShape="0">
              <a:srgbClr val="000000">
                <a:alpha val="0"/>
              </a:srgbClr>
            </a:outerShdw>
          </a:effectLst>
        </p:spPr>
      </p:pic>
      <p:pic>
        <p:nvPicPr>
          <p:cNvPr id="84" name="Google Shape;84;p49"/>
          <p:cNvPicPr preferRelativeResize="0"/>
          <p:nvPr/>
        </p:nvPicPr>
        <p:blipFill rotWithShape="1">
          <a:blip r:embed="rId3">
            <a:alphaModFix/>
          </a:blip>
          <a:srcRect/>
          <a:stretch/>
        </p:blipFill>
        <p:spPr>
          <a:xfrm>
            <a:off x="11304329" y="6067987"/>
            <a:ext cx="402882" cy="51378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5"/>
        <p:cNvGrpSpPr/>
        <p:nvPr/>
      </p:nvGrpSpPr>
      <p:grpSpPr>
        <a:xfrm>
          <a:off x="0" y="0"/>
          <a:ext cx="0" cy="0"/>
          <a:chOff x="0" y="0"/>
          <a:chExt cx="0" cy="0"/>
        </a:xfrm>
      </p:grpSpPr>
      <p:sp>
        <p:nvSpPr>
          <p:cNvPr id="86" name="Google Shape;86;p8"/>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a:solidFill>
                  <a:srgbClr val="FF0001"/>
                </a:solidFill>
                <a:latin typeface="Roboto"/>
                <a:ea typeface="Roboto"/>
                <a:cs typeface="Roboto"/>
                <a:sym typeface="Roboto"/>
              </a:rPr>
              <a:t>Agenda/Objectives</a:t>
            </a:r>
            <a:endParaRPr sz="1400" b="0" i="0" u="none" strike="noStrike" cap="none">
              <a:solidFill>
                <a:srgbClr val="000000"/>
              </a:solidFill>
              <a:latin typeface="Roboto"/>
              <a:ea typeface="Roboto"/>
              <a:cs typeface="Roboto"/>
              <a:sym typeface="Roboto"/>
            </a:endParaRPr>
          </a:p>
        </p:txBody>
      </p:sp>
      <p:grpSp>
        <p:nvGrpSpPr>
          <p:cNvPr id="87" name="Google Shape;87;p8"/>
          <p:cNvGrpSpPr/>
          <p:nvPr/>
        </p:nvGrpSpPr>
        <p:grpSpPr>
          <a:xfrm>
            <a:off x="198000" y="198000"/>
            <a:ext cx="893191" cy="893203"/>
            <a:chOff x="2848576" y="1302353"/>
            <a:chExt cx="1244345" cy="1244536"/>
          </a:xfrm>
        </p:grpSpPr>
        <p:sp>
          <p:nvSpPr>
            <p:cNvPr id="88" name="Google Shape;88;p8"/>
            <p:cNvSpPr/>
            <p:nvPr/>
          </p:nvSpPr>
          <p:spPr>
            <a:xfrm>
              <a:off x="2848576" y="1302353"/>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pic>
          <p:nvPicPr>
            <p:cNvPr id="89" name="Google Shape;89;p8"/>
            <p:cNvPicPr preferRelativeResize="0"/>
            <p:nvPr/>
          </p:nvPicPr>
          <p:blipFill rotWithShape="1">
            <a:blip r:embed="rId2">
              <a:alphaModFix/>
            </a:blip>
            <a:srcRect/>
            <a:stretch/>
          </p:blipFill>
          <p:spPr>
            <a:xfrm>
              <a:off x="3043076" y="1524571"/>
              <a:ext cx="809625" cy="800100"/>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47"/>
          <p:cNvGrpSpPr/>
          <p:nvPr/>
        </p:nvGrpSpPr>
        <p:grpSpPr>
          <a:xfrm>
            <a:off x="12191935" y="1344839"/>
            <a:ext cx="2736523" cy="1195060"/>
            <a:chOff x="12295631" y="1552233"/>
            <a:chExt cx="2736523" cy="1195060"/>
          </a:xfrm>
        </p:grpSpPr>
        <p:sp>
          <p:nvSpPr>
            <p:cNvPr id="11" name="Google Shape;11;p47"/>
            <p:cNvSpPr txBox="1"/>
            <p:nvPr/>
          </p:nvSpPr>
          <p:spPr>
            <a:xfrm>
              <a:off x="12295631" y="1552233"/>
              <a:ext cx="273652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Roboto"/>
                  <a:ea typeface="Roboto"/>
                  <a:cs typeface="Roboto"/>
                  <a:sym typeface="Roboto"/>
                </a:rPr>
                <a:t>Secondary Color Palette</a:t>
              </a:r>
              <a:endParaRPr sz="1400" b="0" i="0" u="none" strike="noStrike" cap="none">
                <a:solidFill>
                  <a:srgbClr val="000000"/>
                </a:solidFill>
                <a:latin typeface="Roboto"/>
                <a:ea typeface="Roboto"/>
                <a:cs typeface="Roboto"/>
                <a:sym typeface="Roboto"/>
              </a:endParaRPr>
            </a:p>
          </p:txBody>
        </p:sp>
        <p:grpSp>
          <p:nvGrpSpPr>
            <p:cNvPr id="12" name="Google Shape;12;p47"/>
            <p:cNvGrpSpPr/>
            <p:nvPr/>
          </p:nvGrpSpPr>
          <p:grpSpPr>
            <a:xfrm>
              <a:off x="12372844" y="1878595"/>
              <a:ext cx="2601426" cy="868698"/>
              <a:chOff x="7297051" y="108540"/>
              <a:chExt cx="3416094" cy="1140742"/>
            </a:xfrm>
          </p:grpSpPr>
          <p:sp>
            <p:nvSpPr>
              <p:cNvPr id="13" name="Google Shape;13;p47"/>
              <p:cNvSpPr/>
              <p:nvPr/>
            </p:nvSpPr>
            <p:spPr>
              <a:xfrm>
                <a:off x="7297051" y="108540"/>
                <a:ext cx="1140810" cy="1140742"/>
              </a:xfrm>
              <a:custGeom>
                <a:avLst/>
                <a:gdLst/>
                <a:ahLst/>
                <a:cxnLst/>
                <a:rect l="l" t="t" r="r" b="b"/>
                <a:pathLst>
                  <a:path w="1140810" h="1140742" extrusionOk="0">
                    <a:moveTo>
                      <a:pt x="570405" y="0"/>
                    </a:moveTo>
                    <a:cubicBezTo>
                      <a:pt x="885431" y="0"/>
                      <a:pt x="1140810" y="255364"/>
                      <a:pt x="1140810" y="570371"/>
                    </a:cubicBezTo>
                    <a:cubicBezTo>
                      <a:pt x="1140810" y="885378"/>
                      <a:pt x="885431" y="1140742"/>
                      <a:pt x="570405" y="1140742"/>
                    </a:cubicBezTo>
                    <a:cubicBezTo>
                      <a:pt x="255379" y="1140742"/>
                      <a:pt x="0" y="885378"/>
                      <a:pt x="0" y="570371"/>
                    </a:cubicBezTo>
                    <a:cubicBezTo>
                      <a:pt x="0" y="255364"/>
                      <a:pt x="255379" y="0"/>
                      <a:pt x="570405" y="0"/>
                    </a:cubicBezTo>
                    <a:close/>
                  </a:path>
                </a:pathLst>
              </a:custGeom>
              <a:solidFill>
                <a:srgbClr val="5786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Roboto"/>
                    <a:ea typeface="Roboto"/>
                    <a:cs typeface="Roboto"/>
                    <a:sym typeface="Roboto"/>
                  </a:rPr>
                  <a:t>#57863C</a:t>
                </a:r>
                <a:endParaRPr sz="1200" b="1" i="0" u="none" strike="noStrike" cap="none">
                  <a:solidFill>
                    <a:schemeClr val="lt1"/>
                  </a:solidFill>
                  <a:latin typeface="Roboto"/>
                  <a:ea typeface="Roboto"/>
                  <a:cs typeface="Roboto"/>
                  <a:sym typeface="Roboto"/>
                </a:endParaRPr>
              </a:p>
            </p:txBody>
          </p:sp>
          <p:sp>
            <p:nvSpPr>
              <p:cNvPr id="14" name="Google Shape;14;p47"/>
              <p:cNvSpPr/>
              <p:nvPr/>
            </p:nvSpPr>
            <p:spPr>
              <a:xfrm>
                <a:off x="8432440" y="108540"/>
                <a:ext cx="1140810" cy="1140742"/>
              </a:xfrm>
              <a:custGeom>
                <a:avLst/>
                <a:gdLst/>
                <a:ahLst/>
                <a:cxnLst/>
                <a:rect l="l" t="t" r="r" b="b"/>
                <a:pathLst>
                  <a:path w="1140810" h="1140742" extrusionOk="0">
                    <a:moveTo>
                      <a:pt x="570405" y="0"/>
                    </a:moveTo>
                    <a:cubicBezTo>
                      <a:pt x="885431" y="0"/>
                      <a:pt x="1140810" y="255364"/>
                      <a:pt x="1140810" y="570371"/>
                    </a:cubicBezTo>
                    <a:cubicBezTo>
                      <a:pt x="1140810" y="885378"/>
                      <a:pt x="885431" y="1140742"/>
                      <a:pt x="570405" y="1140742"/>
                    </a:cubicBezTo>
                    <a:cubicBezTo>
                      <a:pt x="255379" y="1140742"/>
                      <a:pt x="0" y="885378"/>
                      <a:pt x="0" y="570371"/>
                    </a:cubicBezTo>
                    <a:cubicBezTo>
                      <a:pt x="0" y="255364"/>
                      <a:pt x="255379" y="0"/>
                      <a:pt x="570405" y="0"/>
                    </a:cubicBezTo>
                    <a:close/>
                  </a:path>
                </a:pathLst>
              </a:custGeom>
              <a:solidFill>
                <a:srgbClr val="FBAF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Roboto"/>
                    <a:ea typeface="Roboto"/>
                    <a:cs typeface="Roboto"/>
                    <a:sym typeface="Roboto"/>
                  </a:rPr>
                  <a:t>#FBAF33</a:t>
                </a:r>
                <a:endParaRPr sz="1200" b="1" i="0" u="none" strike="noStrike" cap="none">
                  <a:solidFill>
                    <a:schemeClr val="dk1"/>
                  </a:solidFill>
                  <a:latin typeface="Roboto"/>
                  <a:ea typeface="Roboto"/>
                  <a:cs typeface="Roboto"/>
                  <a:sym typeface="Roboto"/>
                </a:endParaRPr>
              </a:p>
            </p:txBody>
          </p:sp>
          <p:sp>
            <p:nvSpPr>
              <p:cNvPr id="15" name="Google Shape;15;p47"/>
              <p:cNvSpPr/>
              <p:nvPr/>
            </p:nvSpPr>
            <p:spPr>
              <a:xfrm>
                <a:off x="9572335" y="108540"/>
                <a:ext cx="1140810" cy="1140742"/>
              </a:xfrm>
              <a:custGeom>
                <a:avLst/>
                <a:gdLst/>
                <a:ahLst/>
                <a:cxnLst/>
                <a:rect l="l" t="t" r="r" b="b"/>
                <a:pathLst>
                  <a:path w="1140810" h="1140742" extrusionOk="0">
                    <a:moveTo>
                      <a:pt x="570405" y="0"/>
                    </a:moveTo>
                    <a:cubicBezTo>
                      <a:pt x="885431" y="0"/>
                      <a:pt x="1140810" y="255364"/>
                      <a:pt x="1140810" y="570371"/>
                    </a:cubicBezTo>
                    <a:cubicBezTo>
                      <a:pt x="1140810" y="885378"/>
                      <a:pt x="885431" y="1140742"/>
                      <a:pt x="570405" y="1140742"/>
                    </a:cubicBezTo>
                    <a:cubicBezTo>
                      <a:pt x="255379" y="1140742"/>
                      <a:pt x="0" y="885378"/>
                      <a:pt x="0" y="570371"/>
                    </a:cubicBezTo>
                    <a:cubicBezTo>
                      <a:pt x="0" y="255364"/>
                      <a:pt x="255379" y="0"/>
                      <a:pt x="570405" y="0"/>
                    </a:cubicBezTo>
                    <a:close/>
                  </a:path>
                </a:pathLst>
              </a:custGeom>
              <a:solidFill>
                <a:srgbClr val="1077A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Roboto"/>
                    <a:ea typeface="Roboto"/>
                    <a:cs typeface="Roboto"/>
                    <a:sym typeface="Roboto"/>
                  </a:rPr>
                  <a:t>#1077A9</a:t>
                </a:r>
                <a:endParaRPr sz="1200" b="1" i="0" u="none" strike="noStrike" cap="none">
                  <a:solidFill>
                    <a:schemeClr val="lt1"/>
                  </a:solidFill>
                  <a:latin typeface="Roboto"/>
                  <a:ea typeface="Roboto"/>
                  <a:cs typeface="Roboto"/>
                  <a:sym typeface="Roboto"/>
                </a:endParaRPr>
              </a:p>
            </p:txBody>
          </p:sp>
        </p:grpSp>
      </p:grpSp>
      <p:grpSp>
        <p:nvGrpSpPr>
          <p:cNvPr id="16" name="Google Shape;16;p47"/>
          <p:cNvGrpSpPr/>
          <p:nvPr/>
        </p:nvGrpSpPr>
        <p:grpSpPr>
          <a:xfrm>
            <a:off x="12191935" y="-11546"/>
            <a:ext cx="3549208" cy="1197180"/>
            <a:chOff x="12295631" y="195848"/>
            <a:chExt cx="3549208" cy="1197180"/>
          </a:xfrm>
        </p:grpSpPr>
        <p:grpSp>
          <p:nvGrpSpPr>
            <p:cNvPr id="17" name="Google Shape;17;p47"/>
            <p:cNvGrpSpPr/>
            <p:nvPr/>
          </p:nvGrpSpPr>
          <p:grpSpPr>
            <a:xfrm>
              <a:off x="12372844" y="524330"/>
              <a:ext cx="3471995" cy="868698"/>
              <a:chOff x="7297051" y="108540"/>
              <a:chExt cx="4559293" cy="1140742"/>
            </a:xfrm>
          </p:grpSpPr>
          <p:sp>
            <p:nvSpPr>
              <p:cNvPr id="18" name="Google Shape;18;p47"/>
              <p:cNvSpPr/>
              <p:nvPr/>
            </p:nvSpPr>
            <p:spPr>
              <a:xfrm>
                <a:off x="7297051" y="108540"/>
                <a:ext cx="1140810" cy="1140742"/>
              </a:xfrm>
              <a:custGeom>
                <a:avLst/>
                <a:gdLst/>
                <a:ahLst/>
                <a:cxnLst/>
                <a:rect l="l" t="t" r="r" b="b"/>
                <a:pathLst>
                  <a:path w="1140810" h="1140742" extrusionOk="0">
                    <a:moveTo>
                      <a:pt x="570405" y="0"/>
                    </a:moveTo>
                    <a:cubicBezTo>
                      <a:pt x="885431" y="0"/>
                      <a:pt x="1140810" y="255364"/>
                      <a:pt x="1140810" y="570371"/>
                    </a:cubicBezTo>
                    <a:cubicBezTo>
                      <a:pt x="1140810" y="885378"/>
                      <a:pt x="885431" y="1140742"/>
                      <a:pt x="570405" y="1140742"/>
                    </a:cubicBezTo>
                    <a:cubicBezTo>
                      <a:pt x="255379" y="1140742"/>
                      <a:pt x="0" y="885378"/>
                      <a:pt x="0" y="570371"/>
                    </a:cubicBezTo>
                    <a:cubicBezTo>
                      <a:pt x="0" y="255364"/>
                      <a:pt x="255379" y="0"/>
                      <a:pt x="570405" y="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Roboto"/>
                    <a:ea typeface="Roboto"/>
                    <a:cs typeface="Roboto"/>
                    <a:sym typeface="Roboto"/>
                  </a:rPr>
                  <a:t>#FF0000</a:t>
                </a:r>
                <a:endParaRPr sz="1200" b="1" i="0" u="none" strike="noStrike" cap="none">
                  <a:solidFill>
                    <a:schemeClr val="lt1"/>
                  </a:solidFill>
                  <a:latin typeface="Roboto"/>
                  <a:ea typeface="Roboto"/>
                  <a:cs typeface="Roboto"/>
                  <a:sym typeface="Roboto"/>
                </a:endParaRPr>
              </a:p>
            </p:txBody>
          </p:sp>
          <p:sp>
            <p:nvSpPr>
              <p:cNvPr id="19" name="Google Shape;19;p47"/>
              <p:cNvSpPr/>
              <p:nvPr/>
            </p:nvSpPr>
            <p:spPr>
              <a:xfrm>
                <a:off x="8432440" y="108540"/>
                <a:ext cx="1140810" cy="1140742"/>
              </a:xfrm>
              <a:custGeom>
                <a:avLst/>
                <a:gdLst/>
                <a:ahLst/>
                <a:cxnLst/>
                <a:rect l="l" t="t" r="r" b="b"/>
                <a:pathLst>
                  <a:path w="1140810" h="1140742" extrusionOk="0">
                    <a:moveTo>
                      <a:pt x="570405" y="0"/>
                    </a:moveTo>
                    <a:cubicBezTo>
                      <a:pt x="885431" y="0"/>
                      <a:pt x="1140810" y="255364"/>
                      <a:pt x="1140810" y="570371"/>
                    </a:cubicBezTo>
                    <a:cubicBezTo>
                      <a:pt x="1140810" y="885378"/>
                      <a:pt x="885431" y="1140742"/>
                      <a:pt x="570405" y="1140742"/>
                    </a:cubicBezTo>
                    <a:cubicBezTo>
                      <a:pt x="255379" y="1140742"/>
                      <a:pt x="0" y="885378"/>
                      <a:pt x="0" y="570371"/>
                    </a:cubicBezTo>
                    <a:cubicBezTo>
                      <a:pt x="0" y="255364"/>
                      <a:pt x="255379" y="0"/>
                      <a:pt x="5704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Roboto"/>
                    <a:ea typeface="Roboto"/>
                    <a:cs typeface="Roboto"/>
                    <a:sym typeface="Roboto"/>
                  </a:rPr>
                  <a:t>#000000</a:t>
                </a:r>
                <a:endParaRPr sz="1200" b="1" i="0" u="none" strike="noStrike" cap="none">
                  <a:solidFill>
                    <a:schemeClr val="lt1"/>
                  </a:solidFill>
                  <a:latin typeface="Roboto"/>
                  <a:ea typeface="Roboto"/>
                  <a:cs typeface="Roboto"/>
                  <a:sym typeface="Roboto"/>
                </a:endParaRPr>
              </a:p>
            </p:txBody>
          </p:sp>
          <p:sp>
            <p:nvSpPr>
              <p:cNvPr id="20" name="Google Shape;20;p47"/>
              <p:cNvSpPr/>
              <p:nvPr/>
            </p:nvSpPr>
            <p:spPr>
              <a:xfrm>
                <a:off x="10715534" y="108540"/>
                <a:ext cx="1140810" cy="1140742"/>
              </a:xfrm>
              <a:custGeom>
                <a:avLst/>
                <a:gdLst/>
                <a:ahLst/>
                <a:cxnLst/>
                <a:rect l="l" t="t" r="r" b="b"/>
                <a:pathLst>
                  <a:path w="1140810" h="1140742" extrusionOk="0">
                    <a:moveTo>
                      <a:pt x="570405" y="0"/>
                    </a:moveTo>
                    <a:cubicBezTo>
                      <a:pt x="885431" y="0"/>
                      <a:pt x="1140810" y="255364"/>
                      <a:pt x="1140810" y="570371"/>
                    </a:cubicBezTo>
                    <a:cubicBezTo>
                      <a:pt x="1140810" y="885378"/>
                      <a:pt x="885431" y="1140742"/>
                      <a:pt x="570405" y="1140742"/>
                    </a:cubicBezTo>
                    <a:cubicBezTo>
                      <a:pt x="255379" y="1140742"/>
                      <a:pt x="0" y="885378"/>
                      <a:pt x="0" y="570371"/>
                    </a:cubicBezTo>
                    <a:cubicBezTo>
                      <a:pt x="0" y="255364"/>
                      <a:pt x="255379" y="0"/>
                      <a:pt x="570405" y="0"/>
                    </a:cubicBezTo>
                    <a:close/>
                  </a:path>
                </a:pathLst>
              </a:custGeom>
              <a:solidFill>
                <a:srgbClr val="A71C2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Roboto"/>
                    <a:ea typeface="Roboto"/>
                    <a:cs typeface="Roboto"/>
                    <a:sym typeface="Roboto"/>
                  </a:rPr>
                  <a:t>#A71C20</a:t>
                </a:r>
                <a:endParaRPr sz="1200" b="1" i="0" u="none" strike="noStrike" cap="none">
                  <a:solidFill>
                    <a:schemeClr val="lt1"/>
                  </a:solidFill>
                  <a:latin typeface="Roboto"/>
                  <a:ea typeface="Roboto"/>
                  <a:cs typeface="Roboto"/>
                  <a:sym typeface="Roboto"/>
                </a:endParaRPr>
              </a:p>
            </p:txBody>
          </p:sp>
          <p:sp>
            <p:nvSpPr>
              <p:cNvPr id="21" name="Google Shape;21;p47"/>
              <p:cNvSpPr/>
              <p:nvPr/>
            </p:nvSpPr>
            <p:spPr>
              <a:xfrm>
                <a:off x="9572334" y="108540"/>
                <a:ext cx="1140810" cy="1140742"/>
              </a:xfrm>
              <a:custGeom>
                <a:avLst/>
                <a:gdLst/>
                <a:ahLst/>
                <a:cxnLst/>
                <a:rect l="l" t="t" r="r" b="b"/>
                <a:pathLst>
                  <a:path w="1140810" h="1140742" extrusionOk="0">
                    <a:moveTo>
                      <a:pt x="570405" y="0"/>
                    </a:moveTo>
                    <a:cubicBezTo>
                      <a:pt x="885431" y="0"/>
                      <a:pt x="1140810" y="255364"/>
                      <a:pt x="1140810" y="570371"/>
                    </a:cubicBezTo>
                    <a:cubicBezTo>
                      <a:pt x="1140810" y="885378"/>
                      <a:pt x="885431" y="1140742"/>
                      <a:pt x="570405" y="1140742"/>
                    </a:cubicBezTo>
                    <a:cubicBezTo>
                      <a:pt x="255379" y="1140742"/>
                      <a:pt x="0" y="885378"/>
                      <a:pt x="0" y="570371"/>
                    </a:cubicBezTo>
                    <a:cubicBezTo>
                      <a:pt x="0" y="255364"/>
                      <a:pt x="255379" y="0"/>
                      <a:pt x="570405" y="0"/>
                    </a:cubicBezTo>
                    <a:close/>
                  </a:path>
                </a:pathLst>
              </a:custGeom>
              <a:solidFill>
                <a:srgbClr val="FFF2E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Roboto"/>
                    <a:ea typeface="Roboto"/>
                    <a:cs typeface="Roboto"/>
                    <a:sym typeface="Roboto"/>
                  </a:rPr>
                  <a:t>#FFF2EB</a:t>
                </a:r>
                <a:endParaRPr sz="1200" b="1" i="0" u="none" strike="noStrike" cap="none">
                  <a:solidFill>
                    <a:schemeClr val="dk1"/>
                  </a:solidFill>
                  <a:latin typeface="Roboto"/>
                  <a:ea typeface="Roboto"/>
                  <a:cs typeface="Roboto"/>
                  <a:sym typeface="Roboto"/>
                </a:endParaRPr>
              </a:p>
            </p:txBody>
          </p:sp>
        </p:grpSp>
        <p:sp>
          <p:nvSpPr>
            <p:cNvPr id="22" name="Google Shape;22;p47"/>
            <p:cNvSpPr txBox="1"/>
            <p:nvPr/>
          </p:nvSpPr>
          <p:spPr>
            <a:xfrm>
              <a:off x="12295631" y="195848"/>
              <a:ext cx="273652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Roboto"/>
                  <a:ea typeface="Roboto"/>
                  <a:cs typeface="Roboto"/>
                  <a:sym typeface="Roboto"/>
                </a:rPr>
                <a:t>Primary Color Palette</a:t>
              </a:r>
              <a:endParaRPr sz="1400" b="0" i="0" u="none" strike="noStrike" cap="none">
                <a:solidFill>
                  <a:srgbClr val="000000"/>
                </a:solidFill>
                <a:latin typeface="Roboto"/>
                <a:ea typeface="Roboto"/>
                <a:cs typeface="Roboto"/>
                <a:sym typeface="Roboto"/>
              </a:endParaRPr>
            </a:p>
          </p:txBody>
        </p:sp>
      </p:grpSp>
      <p:pic>
        <p:nvPicPr>
          <p:cNvPr id="23" name="Google Shape;23;p47" descr="Background pattern&#10;&#10;Description automatically generated"/>
          <p:cNvPicPr preferRelativeResize="0"/>
          <p:nvPr/>
        </p:nvPicPr>
        <p:blipFill rotWithShape="1">
          <a:blip r:embed="rId12">
            <a:alphaModFix amt="66000"/>
          </a:blip>
          <a:srcRect r="3387"/>
          <a:stretch/>
        </p:blipFill>
        <p:spPr>
          <a:xfrm>
            <a:off x="414337" y="428"/>
            <a:ext cx="11777663" cy="6857143"/>
          </a:xfrm>
          <a:prstGeom prst="rect">
            <a:avLst/>
          </a:prstGeom>
          <a:noFill/>
          <a:ln>
            <a:noFill/>
          </a:ln>
          <a:effectLst>
            <a:outerShdw blurRad="50800" dist="50800" dir="5400000" algn="ctr" rotWithShape="0">
              <a:srgbClr val="000000">
                <a:alpha val="0"/>
              </a:srgbClr>
            </a:outerShdw>
          </a:effectLst>
        </p:spPr>
      </p:pic>
      <p:pic>
        <p:nvPicPr>
          <p:cNvPr id="24" name="Google Shape;24;p47"/>
          <p:cNvPicPr preferRelativeResize="0"/>
          <p:nvPr/>
        </p:nvPicPr>
        <p:blipFill rotWithShape="1">
          <a:blip r:embed="rId13">
            <a:alphaModFix/>
          </a:blip>
          <a:srcRect/>
          <a:stretch/>
        </p:blipFill>
        <p:spPr>
          <a:xfrm>
            <a:off x="11304329" y="6067987"/>
            <a:ext cx="402882" cy="5137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57" r:id="rId4"/>
    <p:sldLayoutId id="2147483658" r:id="rId5"/>
    <p:sldLayoutId id="2147483659" r:id="rId6"/>
    <p:sldLayoutId id="2147483660" r:id="rId7"/>
    <p:sldLayoutId id="2147483661" r:id="rId8"/>
    <p:sldLayoutId id="2147483662" r:id="rId9"/>
    <p:sldLayoutId id="214748367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g148fa1010ba_0_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Roboto"/>
              <a:buNone/>
              <a:defRPr sz="4400" b="0" i="1" u="none" strike="noStrike" cap="none">
                <a:solidFill>
                  <a:schemeClr val="dk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2" name="Google Shape;92;g148fa1010ba_0_10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g148fa1010ba_0_10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 name="Google Shape;94;g148fa1010ba_0_10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Roboto"/>
                <a:ea typeface="Roboto"/>
                <a:cs typeface="Roboto"/>
                <a:sym typeface="Roboto"/>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5" name="Google Shape;95;g148fa1010ba_0_1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1pPr>
            <a:lvl2pPr marL="0" marR="0" lvl="1"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2pPr>
            <a:lvl3pPr marL="0" marR="0" lvl="2"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3pPr>
            <a:lvl4pPr marL="0" marR="0" lvl="3"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4pPr>
            <a:lvl5pPr marL="0" marR="0" lvl="4"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5pPr>
            <a:lvl6pPr marL="0" marR="0" lvl="5"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6pPr>
            <a:lvl7pPr marL="0" marR="0" lvl="6"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7pPr>
            <a:lvl8pPr marL="0" marR="0" lvl="7"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8pPr>
            <a:lvl9pPr marL="0" marR="0" lvl="8" indent="0" algn="r" rtl="0">
              <a:lnSpc>
                <a:spcPct val="100000"/>
              </a:lnSpc>
              <a:spcBef>
                <a:spcPts val="0"/>
              </a:spcBef>
              <a:spcAft>
                <a:spcPts val="0"/>
              </a:spcAft>
              <a:buNone/>
              <a:defRPr sz="1200" b="0" i="0" u="none" strike="noStrike" cap="none">
                <a:solidFill>
                  <a:srgbClr val="88888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18.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ags" Target="../tags/tag27.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xml"/><Relationship Id="rId7" Type="http://schemas.openxmlformats.org/officeDocument/2006/relationships/image" Target="../media/image17.svg"/><Relationship Id="rId2" Type="http://schemas.openxmlformats.org/officeDocument/2006/relationships/slideLayout" Target="../slideLayouts/slideLayout11.xml"/><Relationship Id="rId1" Type="http://schemas.openxmlformats.org/officeDocument/2006/relationships/tags" Target="../tags/tag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tags" Target="../tags/tag34.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ags" Target="../tags/tag37.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1.xml"/><Relationship Id="rId1" Type="http://schemas.openxmlformats.org/officeDocument/2006/relationships/tags" Target="../tags/tag46.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9.svg"/><Relationship Id="rId2" Type="http://schemas.openxmlformats.org/officeDocument/2006/relationships/slideLayout" Target="../slideLayouts/slideLayout3.xml"/><Relationship Id="rId1" Type="http://schemas.openxmlformats.org/officeDocument/2006/relationships/tags" Target="../tags/tag55.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9.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1"/>
          <p:cNvGrpSpPr/>
          <p:nvPr/>
        </p:nvGrpSpPr>
        <p:grpSpPr>
          <a:xfrm>
            <a:off x="593408" y="3341625"/>
            <a:ext cx="10446300" cy="1407253"/>
            <a:chOff x="700088" y="3687427"/>
            <a:chExt cx="10446300" cy="1407253"/>
          </a:xfrm>
        </p:grpSpPr>
        <p:sp>
          <p:nvSpPr>
            <p:cNvPr id="188" name="Google Shape;188;p1"/>
            <p:cNvSpPr txBox="1"/>
            <p:nvPr/>
          </p:nvSpPr>
          <p:spPr>
            <a:xfrm>
              <a:off x="700088" y="3687427"/>
              <a:ext cx="10446300"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4400" b="1" i="0" u="none" strike="noStrike" cap="none" dirty="0">
                  <a:solidFill>
                    <a:srgbClr val="FFFFFF"/>
                  </a:solidFill>
                  <a:latin typeface="Roboto"/>
                  <a:ea typeface="Roboto"/>
                  <a:cs typeface="Roboto"/>
                  <a:sym typeface="Roboto"/>
                </a:rPr>
                <a:t>Session 1: MS Excel Advanced </a:t>
              </a:r>
              <a:endParaRPr sz="4400" b="0" i="0" u="none" strike="noStrike" cap="none" dirty="0">
                <a:solidFill>
                  <a:srgbClr val="000000"/>
                </a:solidFill>
                <a:latin typeface="Roboto"/>
                <a:ea typeface="Roboto"/>
                <a:cs typeface="Roboto"/>
                <a:sym typeface="Roboto"/>
              </a:endParaRPr>
            </a:p>
          </p:txBody>
        </p:sp>
        <p:sp>
          <p:nvSpPr>
            <p:cNvPr id="189" name="Google Shape;189;p1"/>
            <p:cNvSpPr txBox="1"/>
            <p:nvPr/>
          </p:nvSpPr>
          <p:spPr>
            <a:xfrm>
              <a:off x="700088" y="4479157"/>
              <a:ext cx="104463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2800"/>
                <a:buFont typeface="Calibri"/>
                <a:buNone/>
              </a:pPr>
              <a:r>
                <a:rPr lang="en" sz="2800" b="0" i="0" u="none" strike="noStrike" cap="none" dirty="0">
                  <a:solidFill>
                    <a:srgbClr val="FFFFFF"/>
                  </a:solidFill>
                  <a:latin typeface="Roboto"/>
                  <a:ea typeface="Roboto"/>
                  <a:cs typeface="Roboto"/>
                  <a:sym typeface="Roboto"/>
                </a:rPr>
                <a:t>Duration: 3 Hours </a:t>
              </a:r>
              <a:endParaRPr sz="2800" b="0" i="0" u="none" strike="noStrike" cap="none" dirty="0">
                <a:solidFill>
                  <a:srgbClr val="FFFFFF"/>
                </a:solidFill>
                <a:latin typeface="Roboto"/>
                <a:ea typeface="Roboto"/>
                <a:cs typeface="Roboto"/>
                <a:sym typeface="Robo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F599B12-722E-14CB-726C-AEF556810448}"/>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1" name="Google Shape;271;p22"/>
          <p:cNvPicPr preferRelativeResize="0"/>
          <p:nvPr/>
        </p:nvPicPr>
        <p:blipFill rotWithShape="1">
          <a:blip r:embed="rId4">
            <a:alphaModFix/>
          </a:blip>
          <a:srcRect b="5981"/>
          <a:stretch/>
        </p:blipFill>
        <p:spPr>
          <a:xfrm>
            <a:off x="1676400" y="2171700"/>
            <a:ext cx="8851392" cy="4169664"/>
          </a:xfrm>
          <a:prstGeom prst="rect">
            <a:avLst/>
          </a:prstGeom>
          <a:noFill/>
          <a:ln>
            <a:noFill/>
          </a:ln>
        </p:spPr>
      </p:pic>
      <p:sp>
        <p:nvSpPr>
          <p:cNvPr id="272" name="Google Shape;272;p22"/>
          <p:cNvSpPr/>
          <p:nvPr/>
        </p:nvSpPr>
        <p:spPr>
          <a:xfrm>
            <a:off x="2303168" y="1227620"/>
            <a:ext cx="7585661" cy="59960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have the dataset where we will perform some text functions. </a:t>
            </a:r>
            <a:endParaRPr dirty="0"/>
          </a:p>
        </p:txBody>
      </p:sp>
      <p:sp>
        <p:nvSpPr>
          <p:cNvPr id="2" name="Google Shape;265;p21">
            <a:extLst>
              <a:ext uri="{FF2B5EF4-FFF2-40B4-BE49-F238E27FC236}">
                <a16:creationId xmlns:a16="http://schemas.microsoft.com/office/drawing/2014/main" id="{803D5AC4-8FB9-5A33-3ED6-DE81E17064DA}"/>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Text Functions</a:t>
            </a:r>
            <a:endParaRPr dirty="0"/>
          </a:p>
        </p:txBody>
      </p:sp>
      <p:sp>
        <p:nvSpPr>
          <p:cNvPr id="4" name="Google Shape;700;g1260d30935b_0_16">
            <a:extLst>
              <a:ext uri="{FF2B5EF4-FFF2-40B4-BE49-F238E27FC236}">
                <a16:creationId xmlns:a16="http://schemas.microsoft.com/office/drawing/2014/main" id="{DF558BDF-9CE4-AC8A-0063-7472DD968831}"/>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F6CD8FA-3F13-798A-48B5-3BECCBE23B90}"/>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8" name="Google Shape;278;p23"/>
          <p:cNvPicPr preferRelativeResize="0"/>
          <p:nvPr/>
        </p:nvPicPr>
        <p:blipFill rotWithShape="1">
          <a:blip r:embed="rId4">
            <a:alphaModFix/>
          </a:blip>
          <a:srcRect b="5280"/>
          <a:stretch/>
        </p:blipFill>
        <p:spPr>
          <a:xfrm>
            <a:off x="1676400" y="2180581"/>
            <a:ext cx="8851392" cy="4169664"/>
          </a:xfrm>
          <a:prstGeom prst="rect">
            <a:avLst/>
          </a:prstGeom>
          <a:noFill/>
          <a:ln>
            <a:noFill/>
          </a:ln>
        </p:spPr>
      </p:pic>
      <p:sp>
        <p:nvSpPr>
          <p:cNvPr id="279" name="Google Shape;279;p23"/>
          <p:cNvSpPr/>
          <p:nvPr/>
        </p:nvSpPr>
        <p:spPr>
          <a:xfrm>
            <a:off x="1944755" y="1251564"/>
            <a:ext cx="8302490" cy="55463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will use text function lower() to represent the names in lowercase.</a:t>
            </a:r>
            <a:endParaRPr dirty="0"/>
          </a:p>
        </p:txBody>
      </p:sp>
      <p:sp>
        <p:nvSpPr>
          <p:cNvPr id="2" name="Google Shape;265;p21">
            <a:extLst>
              <a:ext uri="{FF2B5EF4-FFF2-40B4-BE49-F238E27FC236}">
                <a16:creationId xmlns:a16="http://schemas.microsoft.com/office/drawing/2014/main" id="{ED59E5AB-DF1E-65DF-486A-AA3D72B4EDCD}"/>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Text Functions</a:t>
            </a:r>
            <a:endParaRPr dirty="0"/>
          </a:p>
        </p:txBody>
      </p:sp>
      <p:sp>
        <p:nvSpPr>
          <p:cNvPr id="4" name="Google Shape;700;g1260d30935b_0_16">
            <a:extLst>
              <a:ext uri="{FF2B5EF4-FFF2-40B4-BE49-F238E27FC236}">
                <a16:creationId xmlns:a16="http://schemas.microsoft.com/office/drawing/2014/main" id="{F839695A-471B-20EB-6FB1-31BD2FF72445}"/>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A063E0F-596B-F437-A4CD-3A1DB134E43B}"/>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5" name="Google Shape;285;p24"/>
          <p:cNvPicPr preferRelativeResize="0"/>
          <p:nvPr/>
        </p:nvPicPr>
        <p:blipFill rotWithShape="1">
          <a:blip r:embed="rId4">
            <a:alphaModFix/>
          </a:blip>
          <a:srcRect b="4933"/>
          <a:stretch/>
        </p:blipFill>
        <p:spPr>
          <a:xfrm>
            <a:off x="1676400" y="2171700"/>
            <a:ext cx="8851392" cy="4169664"/>
          </a:xfrm>
          <a:prstGeom prst="rect">
            <a:avLst/>
          </a:prstGeom>
          <a:noFill/>
          <a:ln>
            <a:noFill/>
          </a:ln>
        </p:spPr>
      </p:pic>
      <p:sp>
        <p:nvSpPr>
          <p:cNvPr id="286" name="Google Shape;286;p24"/>
          <p:cNvSpPr/>
          <p:nvPr/>
        </p:nvSpPr>
        <p:spPr>
          <a:xfrm>
            <a:off x="2901367" y="1206593"/>
            <a:ext cx="6389266" cy="64457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will represent the lowercase names in uppercase. </a:t>
            </a:r>
            <a:endParaRPr dirty="0"/>
          </a:p>
        </p:txBody>
      </p:sp>
      <p:sp>
        <p:nvSpPr>
          <p:cNvPr id="2" name="Google Shape;265;p21">
            <a:extLst>
              <a:ext uri="{FF2B5EF4-FFF2-40B4-BE49-F238E27FC236}">
                <a16:creationId xmlns:a16="http://schemas.microsoft.com/office/drawing/2014/main" id="{6DE4D2F8-B527-233F-987E-9C636B919B11}"/>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Text Functions</a:t>
            </a:r>
            <a:endParaRPr dirty="0"/>
          </a:p>
        </p:txBody>
      </p:sp>
      <p:sp>
        <p:nvSpPr>
          <p:cNvPr id="4" name="Google Shape;700;g1260d30935b_0_16">
            <a:extLst>
              <a:ext uri="{FF2B5EF4-FFF2-40B4-BE49-F238E27FC236}">
                <a16:creationId xmlns:a16="http://schemas.microsoft.com/office/drawing/2014/main" id="{0FCEE49D-46E7-B304-4911-7EFC38D76C6C}"/>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3AA58EF-9585-42ED-7584-7AB3132F341C}"/>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2" name="Google Shape;292;p25"/>
          <p:cNvPicPr preferRelativeResize="0"/>
          <p:nvPr/>
        </p:nvPicPr>
        <p:blipFill rotWithShape="1">
          <a:blip r:embed="rId4">
            <a:alphaModFix/>
          </a:blip>
          <a:srcRect b="5646"/>
          <a:stretch/>
        </p:blipFill>
        <p:spPr>
          <a:xfrm>
            <a:off x="1676400" y="2171700"/>
            <a:ext cx="8851392" cy="4169664"/>
          </a:xfrm>
          <a:prstGeom prst="rect">
            <a:avLst/>
          </a:prstGeom>
          <a:noFill/>
          <a:ln>
            <a:noFill/>
          </a:ln>
        </p:spPr>
      </p:pic>
      <p:sp>
        <p:nvSpPr>
          <p:cNvPr id="293" name="Google Shape;293;p25"/>
          <p:cNvSpPr/>
          <p:nvPr/>
        </p:nvSpPr>
        <p:spPr>
          <a:xfrm>
            <a:off x="3207218" y="1266166"/>
            <a:ext cx="5777564" cy="61459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will represent all the names in proper case. </a:t>
            </a:r>
            <a:endParaRPr dirty="0"/>
          </a:p>
        </p:txBody>
      </p:sp>
      <p:sp>
        <p:nvSpPr>
          <p:cNvPr id="2" name="Google Shape;265;p21">
            <a:extLst>
              <a:ext uri="{FF2B5EF4-FFF2-40B4-BE49-F238E27FC236}">
                <a16:creationId xmlns:a16="http://schemas.microsoft.com/office/drawing/2014/main" id="{DFFE89B2-C346-3907-CAB0-B2F049B8B94D}"/>
              </a:ext>
            </a:extLst>
          </p:cNvPr>
          <p:cNvSpPr txBox="1"/>
          <p:nvPr/>
        </p:nvSpPr>
        <p:spPr>
          <a:xfrm>
            <a:off x="1212850" y="120025"/>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Text Functions</a:t>
            </a:r>
            <a:endParaRPr dirty="0"/>
          </a:p>
        </p:txBody>
      </p:sp>
      <p:sp>
        <p:nvSpPr>
          <p:cNvPr id="4" name="Google Shape;700;g1260d30935b_0_16">
            <a:extLst>
              <a:ext uri="{FF2B5EF4-FFF2-40B4-BE49-F238E27FC236}">
                <a16:creationId xmlns:a16="http://schemas.microsoft.com/office/drawing/2014/main" id="{A299DBA6-1FBB-B271-7C64-1456EC7C0B0C}"/>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764DCA4-9219-2DD6-56F4-3809604DE602}"/>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9" name="Google Shape;299;p26"/>
          <p:cNvPicPr preferRelativeResize="0"/>
          <p:nvPr/>
        </p:nvPicPr>
        <p:blipFill rotWithShape="1">
          <a:blip r:embed="rId4">
            <a:alphaModFix/>
          </a:blip>
          <a:srcRect b="6640"/>
          <a:stretch/>
        </p:blipFill>
        <p:spPr>
          <a:xfrm>
            <a:off x="1670304" y="2171700"/>
            <a:ext cx="8851392" cy="4169664"/>
          </a:xfrm>
          <a:prstGeom prst="rect">
            <a:avLst/>
          </a:prstGeom>
          <a:noFill/>
          <a:ln>
            <a:noFill/>
          </a:ln>
        </p:spPr>
      </p:pic>
      <p:sp>
        <p:nvSpPr>
          <p:cNvPr id="300" name="Google Shape;300;p26"/>
          <p:cNvSpPr/>
          <p:nvPr/>
        </p:nvSpPr>
        <p:spPr>
          <a:xfrm>
            <a:off x="2535633" y="1221583"/>
            <a:ext cx="7373518" cy="61459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will find the length (number of digits) of each card number. </a:t>
            </a:r>
            <a:endParaRPr dirty="0"/>
          </a:p>
        </p:txBody>
      </p:sp>
      <p:sp>
        <p:nvSpPr>
          <p:cNvPr id="2" name="Google Shape;265;p21">
            <a:extLst>
              <a:ext uri="{FF2B5EF4-FFF2-40B4-BE49-F238E27FC236}">
                <a16:creationId xmlns:a16="http://schemas.microsoft.com/office/drawing/2014/main" id="{BDE166CF-D1C0-0A72-52B3-BE5DB3CBC3CC}"/>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Text Functions</a:t>
            </a:r>
            <a:endParaRPr dirty="0"/>
          </a:p>
        </p:txBody>
      </p:sp>
      <p:sp>
        <p:nvSpPr>
          <p:cNvPr id="4" name="Google Shape;700;g1260d30935b_0_16">
            <a:extLst>
              <a:ext uri="{FF2B5EF4-FFF2-40B4-BE49-F238E27FC236}">
                <a16:creationId xmlns:a16="http://schemas.microsoft.com/office/drawing/2014/main" id="{84DA3F3A-022B-91C8-ABFD-71D876AEFBD4}"/>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5ACC6E6-1909-0F09-6312-119D4A33F108}"/>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6" name="Google Shape;306;p27"/>
          <p:cNvPicPr preferRelativeResize="0"/>
          <p:nvPr/>
        </p:nvPicPr>
        <p:blipFill rotWithShape="1">
          <a:blip r:embed="rId4">
            <a:alphaModFix/>
          </a:blip>
          <a:srcRect b="6110"/>
          <a:stretch/>
        </p:blipFill>
        <p:spPr>
          <a:xfrm>
            <a:off x="1676400" y="2171700"/>
            <a:ext cx="8851392" cy="4169664"/>
          </a:xfrm>
          <a:prstGeom prst="rect">
            <a:avLst/>
          </a:prstGeom>
          <a:noFill/>
          <a:ln>
            <a:noFill/>
          </a:ln>
        </p:spPr>
      </p:pic>
      <p:sp>
        <p:nvSpPr>
          <p:cNvPr id="307" name="Google Shape;307;p27"/>
          <p:cNvSpPr/>
          <p:nvPr/>
        </p:nvSpPr>
        <p:spPr>
          <a:xfrm>
            <a:off x="2725619" y="1259059"/>
            <a:ext cx="6691145" cy="53964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try to get the first three characters from the left side of each product code from the “Product </a:t>
            </a:r>
            <a:r>
              <a:rPr lang="en" sz="2000" dirty="0">
                <a:solidFill>
                  <a:schemeClr val="dk1"/>
                </a:solidFill>
                <a:latin typeface="Roboto"/>
                <a:ea typeface="Roboto"/>
                <a:cs typeface="Roboto"/>
                <a:sym typeface="Roboto"/>
              </a:rPr>
              <a:t>C</a:t>
            </a:r>
            <a:r>
              <a:rPr lang="en" sz="2000" b="0" i="0" u="none" strike="noStrike" cap="none" dirty="0">
                <a:solidFill>
                  <a:schemeClr val="dk1"/>
                </a:solidFill>
                <a:latin typeface="Roboto"/>
                <a:ea typeface="Roboto"/>
                <a:cs typeface="Roboto"/>
                <a:sym typeface="Roboto"/>
              </a:rPr>
              <a:t>odes” column.</a:t>
            </a:r>
            <a:endParaRPr dirty="0"/>
          </a:p>
        </p:txBody>
      </p:sp>
      <p:sp>
        <p:nvSpPr>
          <p:cNvPr id="2" name="Google Shape;265;p21">
            <a:extLst>
              <a:ext uri="{FF2B5EF4-FFF2-40B4-BE49-F238E27FC236}">
                <a16:creationId xmlns:a16="http://schemas.microsoft.com/office/drawing/2014/main" id="{F2EA3C94-4847-F94C-3130-2E19C5298EAC}"/>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Text Functions</a:t>
            </a:r>
            <a:endParaRPr dirty="0"/>
          </a:p>
        </p:txBody>
      </p:sp>
      <p:sp>
        <p:nvSpPr>
          <p:cNvPr id="4" name="Google Shape;700;g1260d30935b_0_16">
            <a:extLst>
              <a:ext uri="{FF2B5EF4-FFF2-40B4-BE49-F238E27FC236}">
                <a16:creationId xmlns:a16="http://schemas.microsoft.com/office/drawing/2014/main" id="{3942A574-2100-C9EE-8093-608392961E61}"/>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F5D9EF7-F0EF-8AFF-42A3-468CD27B8D8E}"/>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3" name="Google Shape;313;p28"/>
          <p:cNvPicPr preferRelativeResize="0"/>
          <p:nvPr/>
        </p:nvPicPr>
        <p:blipFill rotWithShape="1">
          <a:blip r:embed="rId4">
            <a:alphaModFix/>
          </a:blip>
          <a:srcRect b="5134"/>
          <a:stretch/>
        </p:blipFill>
        <p:spPr>
          <a:xfrm>
            <a:off x="1676400" y="2171700"/>
            <a:ext cx="8851392" cy="4169664"/>
          </a:xfrm>
          <a:prstGeom prst="rect">
            <a:avLst/>
          </a:prstGeom>
          <a:noFill/>
          <a:ln>
            <a:noFill/>
          </a:ln>
        </p:spPr>
      </p:pic>
      <p:sp>
        <p:nvSpPr>
          <p:cNvPr id="314" name="Google Shape;314;p28"/>
          <p:cNvSpPr/>
          <p:nvPr/>
        </p:nvSpPr>
        <p:spPr>
          <a:xfrm>
            <a:off x="2687050" y="1236574"/>
            <a:ext cx="6817900" cy="58461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try to get the first six characters from the </a:t>
            </a:r>
            <a:r>
              <a:rPr lang="en" sz="2000" dirty="0">
                <a:solidFill>
                  <a:schemeClr val="dk1"/>
                </a:solidFill>
                <a:latin typeface="Roboto"/>
                <a:ea typeface="Roboto"/>
                <a:cs typeface="Roboto"/>
                <a:sym typeface="Roboto"/>
              </a:rPr>
              <a:t>right</a:t>
            </a:r>
            <a:r>
              <a:rPr lang="en" sz="2000" b="0" i="0" u="none" strike="noStrike" cap="none" dirty="0">
                <a:solidFill>
                  <a:schemeClr val="dk1"/>
                </a:solidFill>
                <a:latin typeface="Roboto"/>
                <a:ea typeface="Roboto"/>
                <a:cs typeface="Roboto"/>
                <a:sym typeface="Roboto"/>
              </a:rPr>
              <a:t> side of each product code from the “Product </a:t>
            </a:r>
            <a:r>
              <a:rPr lang="en" sz="2000" dirty="0">
                <a:solidFill>
                  <a:schemeClr val="dk1"/>
                </a:solidFill>
                <a:latin typeface="Roboto"/>
                <a:ea typeface="Roboto"/>
                <a:cs typeface="Roboto"/>
                <a:sym typeface="Roboto"/>
              </a:rPr>
              <a:t>C</a:t>
            </a:r>
            <a:r>
              <a:rPr lang="en" sz="2000" b="0" i="0" u="none" strike="noStrike" cap="none" dirty="0">
                <a:solidFill>
                  <a:schemeClr val="dk1"/>
                </a:solidFill>
                <a:latin typeface="Roboto"/>
                <a:ea typeface="Roboto"/>
                <a:cs typeface="Roboto"/>
                <a:sym typeface="Roboto"/>
              </a:rPr>
              <a:t>odes” column.</a:t>
            </a:r>
            <a:endParaRPr dirty="0"/>
          </a:p>
        </p:txBody>
      </p:sp>
      <p:sp>
        <p:nvSpPr>
          <p:cNvPr id="2" name="Google Shape;265;p21">
            <a:extLst>
              <a:ext uri="{FF2B5EF4-FFF2-40B4-BE49-F238E27FC236}">
                <a16:creationId xmlns:a16="http://schemas.microsoft.com/office/drawing/2014/main" id="{1677D213-4474-27D4-9C27-C3DB8924190A}"/>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Text Functions</a:t>
            </a:r>
            <a:endParaRPr dirty="0"/>
          </a:p>
        </p:txBody>
      </p:sp>
      <p:sp>
        <p:nvSpPr>
          <p:cNvPr id="4" name="Google Shape;700;g1260d30935b_0_16">
            <a:extLst>
              <a:ext uri="{FF2B5EF4-FFF2-40B4-BE49-F238E27FC236}">
                <a16:creationId xmlns:a16="http://schemas.microsoft.com/office/drawing/2014/main" id="{BE92485D-86BC-F764-4706-F51819A953C5}"/>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D649788-3606-FC9F-2FF9-ECDAEA5CA89F}"/>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0" name="Google Shape;320;p29"/>
          <p:cNvPicPr preferRelativeResize="0"/>
          <p:nvPr/>
        </p:nvPicPr>
        <p:blipFill rotWithShape="1">
          <a:blip r:embed="rId4">
            <a:alphaModFix/>
          </a:blip>
          <a:srcRect b="5004"/>
          <a:stretch/>
        </p:blipFill>
        <p:spPr>
          <a:xfrm>
            <a:off x="1676400" y="2171700"/>
            <a:ext cx="8851392" cy="4169664"/>
          </a:xfrm>
          <a:prstGeom prst="rect">
            <a:avLst/>
          </a:prstGeom>
          <a:noFill/>
          <a:ln>
            <a:noFill/>
          </a:ln>
        </p:spPr>
      </p:pic>
      <p:sp>
        <p:nvSpPr>
          <p:cNvPr id="321" name="Google Shape;321;p29"/>
          <p:cNvSpPr/>
          <p:nvPr/>
        </p:nvSpPr>
        <p:spPr>
          <a:xfrm>
            <a:off x="2622171" y="1221082"/>
            <a:ext cx="7051040" cy="6156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try to get 3</a:t>
            </a:r>
            <a:r>
              <a:rPr lang="en" sz="2000" b="0" i="0" u="none" strike="noStrike" cap="none" baseline="30000" dirty="0">
                <a:solidFill>
                  <a:schemeClr val="dk1"/>
                </a:solidFill>
                <a:latin typeface="Roboto"/>
                <a:ea typeface="Roboto"/>
                <a:cs typeface="Roboto"/>
                <a:sym typeface="Roboto"/>
              </a:rPr>
              <a:t>rd</a:t>
            </a:r>
            <a:r>
              <a:rPr lang="en" sz="2000" b="0" i="0" u="none" strike="noStrike" cap="none" dirty="0">
                <a:solidFill>
                  <a:schemeClr val="dk1"/>
                </a:solidFill>
                <a:latin typeface="Roboto"/>
                <a:ea typeface="Roboto"/>
                <a:cs typeface="Roboto"/>
                <a:sym typeface="Roboto"/>
              </a:rPr>
              <a:t> to 6</a:t>
            </a:r>
            <a:r>
              <a:rPr lang="en" sz="2000" b="0" i="0" u="none" strike="noStrike" cap="none" baseline="30000" dirty="0">
                <a:solidFill>
                  <a:schemeClr val="dk1"/>
                </a:solidFill>
                <a:latin typeface="Roboto"/>
                <a:ea typeface="Roboto"/>
                <a:cs typeface="Roboto"/>
                <a:sym typeface="Roboto"/>
              </a:rPr>
              <a:t>th</a:t>
            </a:r>
            <a:r>
              <a:rPr lang="en" sz="2000" b="0" i="0" u="none" strike="noStrike" cap="none" dirty="0">
                <a:solidFill>
                  <a:schemeClr val="dk1"/>
                </a:solidFill>
                <a:latin typeface="Roboto"/>
                <a:ea typeface="Roboto"/>
                <a:cs typeface="Roboto"/>
                <a:sym typeface="Roboto"/>
              </a:rPr>
              <a:t> characters from the middle of the product codes in the “Product Codes” column.</a:t>
            </a:r>
            <a:endParaRPr dirty="0"/>
          </a:p>
        </p:txBody>
      </p:sp>
      <p:sp>
        <p:nvSpPr>
          <p:cNvPr id="2" name="Google Shape;265;p21">
            <a:extLst>
              <a:ext uri="{FF2B5EF4-FFF2-40B4-BE49-F238E27FC236}">
                <a16:creationId xmlns:a16="http://schemas.microsoft.com/office/drawing/2014/main" id="{1C37BE85-0711-35A5-E5B5-D40E5593F777}"/>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Text Functions</a:t>
            </a:r>
            <a:endParaRPr dirty="0"/>
          </a:p>
        </p:txBody>
      </p:sp>
      <p:sp>
        <p:nvSpPr>
          <p:cNvPr id="4" name="Google Shape;700;g1260d30935b_0_16">
            <a:extLst>
              <a:ext uri="{FF2B5EF4-FFF2-40B4-BE49-F238E27FC236}">
                <a16:creationId xmlns:a16="http://schemas.microsoft.com/office/drawing/2014/main" id="{BD2609DF-CFD1-BC76-BDB0-E4460FE80DA0}"/>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ADEA19D-CA9F-F303-D254-433BE6F9EFF0}"/>
              </a:ext>
            </a:extLst>
          </p:cNvPr>
          <p:cNvSpPr/>
          <p:nvPr/>
        </p:nvSpPr>
        <p:spPr>
          <a:xfrm>
            <a:off x="350225" y="1338943"/>
            <a:ext cx="6524104" cy="416378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Google Shape;326;p30"/>
          <p:cNvSpPr/>
          <p:nvPr/>
        </p:nvSpPr>
        <p:spPr>
          <a:xfrm>
            <a:off x="933807" y="1535262"/>
            <a:ext cx="5733693" cy="3620938"/>
          </a:xfrm>
          <a:prstGeom prst="roundRect">
            <a:avLst>
              <a:gd name="adj" fmla="val 0"/>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0" i="0" u="none" strike="noStrike" cap="none" dirty="0">
                <a:solidFill>
                  <a:schemeClr val="tx1"/>
                </a:solidFill>
                <a:latin typeface="Roboto"/>
                <a:ea typeface="Roboto"/>
                <a:cs typeface="Roboto"/>
                <a:sym typeface="Roboto"/>
              </a:rPr>
              <a:t>We use different date functions to get more information on dates in our data. The functions used here are: </a:t>
            </a:r>
            <a:endParaRPr dirty="0">
              <a:solidFill>
                <a:schemeClr val="tx1"/>
              </a:solidFill>
            </a:endParaRPr>
          </a:p>
          <a:p>
            <a:pPr marL="342900" marR="0" lvl="0" indent="-342900" algn="l" rtl="0">
              <a:lnSpc>
                <a:spcPct val="100000"/>
              </a:lnSpc>
              <a:spcBef>
                <a:spcPts val="1200"/>
              </a:spcBef>
              <a:spcAft>
                <a:spcPts val="0"/>
              </a:spcAft>
              <a:buClr>
                <a:schemeClr val="dk1"/>
              </a:buClr>
              <a:buSzPts val="2000"/>
              <a:buFont typeface="Arial"/>
              <a:buChar char="•"/>
            </a:pPr>
            <a:r>
              <a:rPr lang="en" sz="2000" b="0" i="0" u="none" strike="noStrike" cap="none" dirty="0">
                <a:solidFill>
                  <a:schemeClr val="tx1"/>
                </a:solidFill>
                <a:latin typeface="Roboto"/>
                <a:ea typeface="Roboto"/>
                <a:cs typeface="Roboto"/>
                <a:sym typeface="Roboto"/>
              </a:rPr>
              <a:t>now()</a:t>
            </a:r>
            <a:endParaRPr dirty="0">
              <a:solidFill>
                <a:schemeClr val="tx1"/>
              </a:solidFill>
            </a:endParaRPr>
          </a:p>
          <a:p>
            <a:pPr marL="342900" marR="0" lvl="0" indent="-342900" algn="l" rtl="0">
              <a:lnSpc>
                <a:spcPct val="100000"/>
              </a:lnSpc>
              <a:spcBef>
                <a:spcPts val="1200"/>
              </a:spcBef>
              <a:spcAft>
                <a:spcPts val="0"/>
              </a:spcAft>
              <a:buClr>
                <a:schemeClr val="dk1"/>
              </a:buClr>
              <a:buSzPts val="2000"/>
              <a:buFont typeface="Arial"/>
              <a:buChar char="•"/>
            </a:pPr>
            <a:r>
              <a:rPr lang="en" sz="2000" b="0" i="0" u="none" strike="noStrike" cap="none" dirty="0">
                <a:solidFill>
                  <a:schemeClr val="tx1"/>
                </a:solidFill>
                <a:latin typeface="Roboto"/>
                <a:ea typeface="Roboto"/>
                <a:cs typeface="Roboto"/>
                <a:sym typeface="Roboto"/>
              </a:rPr>
              <a:t>today()</a:t>
            </a:r>
            <a:endParaRPr dirty="0">
              <a:solidFill>
                <a:schemeClr val="tx1"/>
              </a:solidFill>
            </a:endParaRPr>
          </a:p>
          <a:p>
            <a:pPr marL="342900" marR="0" lvl="0" indent="-342900" algn="l" rtl="0">
              <a:lnSpc>
                <a:spcPct val="100000"/>
              </a:lnSpc>
              <a:spcBef>
                <a:spcPts val="1200"/>
              </a:spcBef>
              <a:spcAft>
                <a:spcPts val="0"/>
              </a:spcAft>
              <a:buClr>
                <a:schemeClr val="dk1"/>
              </a:buClr>
              <a:buSzPts val="2000"/>
              <a:buFont typeface="Arial"/>
              <a:buChar char="•"/>
            </a:pPr>
            <a:r>
              <a:rPr lang="en" sz="2000" b="0" i="0" u="none" strike="noStrike" cap="none" dirty="0">
                <a:solidFill>
                  <a:schemeClr val="tx1"/>
                </a:solidFill>
                <a:latin typeface="Roboto"/>
                <a:ea typeface="Roboto"/>
                <a:cs typeface="Roboto"/>
                <a:sym typeface="Roboto"/>
              </a:rPr>
              <a:t>datevalue()</a:t>
            </a:r>
            <a:endParaRPr dirty="0">
              <a:solidFill>
                <a:schemeClr val="tx1"/>
              </a:solidFill>
            </a:endParaRPr>
          </a:p>
          <a:p>
            <a:pPr marL="342900" marR="0" lvl="0" indent="-342900" algn="l" rtl="0">
              <a:lnSpc>
                <a:spcPct val="100000"/>
              </a:lnSpc>
              <a:spcBef>
                <a:spcPts val="1200"/>
              </a:spcBef>
              <a:spcAft>
                <a:spcPts val="0"/>
              </a:spcAft>
              <a:buClr>
                <a:schemeClr val="dk1"/>
              </a:buClr>
              <a:buSzPts val="2000"/>
              <a:buFont typeface="Arial"/>
              <a:buChar char="•"/>
            </a:pPr>
            <a:r>
              <a:rPr lang="en" sz="2000" b="0" i="0" u="none" strike="noStrike" cap="none" dirty="0">
                <a:solidFill>
                  <a:schemeClr val="tx1"/>
                </a:solidFill>
                <a:latin typeface="Roboto"/>
                <a:ea typeface="Roboto"/>
                <a:cs typeface="Roboto"/>
                <a:sym typeface="Roboto"/>
              </a:rPr>
              <a:t>timevalue()</a:t>
            </a:r>
            <a:endParaRPr dirty="0">
              <a:solidFill>
                <a:schemeClr val="tx1"/>
              </a:solidFill>
            </a:endParaRPr>
          </a:p>
          <a:p>
            <a:pPr marL="342900" marR="0" lvl="0" indent="-342900" algn="l" rtl="0">
              <a:lnSpc>
                <a:spcPct val="100000"/>
              </a:lnSpc>
              <a:spcBef>
                <a:spcPts val="1200"/>
              </a:spcBef>
              <a:spcAft>
                <a:spcPts val="0"/>
              </a:spcAft>
              <a:buClr>
                <a:schemeClr val="dk1"/>
              </a:buClr>
              <a:buSzPts val="2000"/>
              <a:buFont typeface="Arial"/>
              <a:buChar char="•"/>
            </a:pPr>
            <a:r>
              <a:rPr lang="en" sz="2000" b="0" i="0" u="none" strike="noStrike" cap="none" dirty="0">
                <a:solidFill>
                  <a:schemeClr val="tx1"/>
                </a:solidFill>
                <a:latin typeface="Roboto"/>
                <a:ea typeface="Roboto"/>
                <a:cs typeface="Roboto"/>
                <a:sym typeface="Roboto"/>
              </a:rPr>
              <a:t>networkdays()</a:t>
            </a:r>
            <a:endParaRPr dirty="0">
              <a:solidFill>
                <a:schemeClr val="tx1"/>
              </a:solidFill>
            </a:endParaRPr>
          </a:p>
          <a:p>
            <a:pPr marL="342900" marR="0" lvl="0" indent="-342900" algn="l" rtl="0">
              <a:lnSpc>
                <a:spcPct val="100000"/>
              </a:lnSpc>
              <a:spcBef>
                <a:spcPts val="1200"/>
              </a:spcBef>
              <a:spcAft>
                <a:spcPts val="0"/>
              </a:spcAft>
              <a:buClr>
                <a:schemeClr val="dk1"/>
              </a:buClr>
              <a:buSzPts val="2000"/>
              <a:buFont typeface="Arial"/>
              <a:buChar char="•"/>
            </a:pPr>
            <a:r>
              <a:rPr lang="en" sz="2000" b="0" i="0" u="none" strike="noStrike" cap="none" dirty="0">
                <a:solidFill>
                  <a:schemeClr val="tx1"/>
                </a:solidFill>
                <a:latin typeface="Roboto"/>
                <a:ea typeface="Roboto"/>
                <a:cs typeface="Roboto"/>
                <a:sym typeface="Roboto"/>
              </a:rPr>
              <a:t>networkdays.intl() </a:t>
            </a:r>
            <a:endParaRPr dirty="0">
              <a:solidFill>
                <a:schemeClr val="tx1"/>
              </a:solidFill>
            </a:endParaRPr>
          </a:p>
        </p:txBody>
      </p:sp>
      <p:sp>
        <p:nvSpPr>
          <p:cNvPr id="327" name="Google Shape;327;p30"/>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Date Functions</a:t>
            </a:r>
            <a:endParaRPr dirty="0"/>
          </a:p>
        </p:txBody>
      </p:sp>
      <p:pic>
        <p:nvPicPr>
          <p:cNvPr id="3" name="Picture 2" descr="A calendar with a crown on it&#10;&#10;Description automatically generated with medium confidence">
            <a:extLst>
              <a:ext uri="{FF2B5EF4-FFF2-40B4-BE49-F238E27FC236}">
                <a16:creationId xmlns:a16="http://schemas.microsoft.com/office/drawing/2014/main" id="{D17D2431-6C6A-83C2-EF31-FE4E1345D77F}"/>
              </a:ext>
            </a:extLst>
          </p:cNvPr>
          <p:cNvPicPr>
            <a:picLocks noChangeAspect="1"/>
          </p:cNvPicPr>
          <p:nvPr/>
        </p:nvPicPr>
        <p:blipFill>
          <a:blip r:embed="rId4"/>
          <a:stretch>
            <a:fillRect/>
          </a:stretch>
        </p:blipFill>
        <p:spPr>
          <a:xfrm>
            <a:off x="7417801" y="1689405"/>
            <a:ext cx="3111195" cy="3111195"/>
          </a:xfrm>
          <a:prstGeom prst="rect">
            <a:avLst/>
          </a:prstGeom>
        </p:spPr>
      </p:pic>
      <p:sp>
        <p:nvSpPr>
          <p:cNvPr id="4" name="Google Shape;700;g1260d30935b_0_16">
            <a:extLst>
              <a:ext uri="{FF2B5EF4-FFF2-40B4-BE49-F238E27FC236}">
                <a16:creationId xmlns:a16="http://schemas.microsoft.com/office/drawing/2014/main" id="{4BE9D507-5EEC-424A-DA49-24EFE9D74F1B}"/>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A6072CA-0FB8-0D43-FCF0-DE3874C9E4C3}"/>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3" name="Google Shape;333;p31"/>
          <p:cNvPicPr preferRelativeResize="0"/>
          <p:nvPr/>
        </p:nvPicPr>
        <p:blipFill rotWithShape="1">
          <a:blip r:embed="rId4">
            <a:alphaModFix/>
          </a:blip>
          <a:srcRect b="5694"/>
          <a:stretch/>
        </p:blipFill>
        <p:spPr>
          <a:xfrm>
            <a:off x="1676400" y="2171700"/>
            <a:ext cx="8851392" cy="4169664"/>
          </a:xfrm>
          <a:prstGeom prst="rect">
            <a:avLst/>
          </a:prstGeom>
          <a:noFill/>
          <a:ln>
            <a:noFill/>
          </a:ln>
        </p:spPr>
      </p:pic>
      <p:sp>
        <p:nvSpPr>
          <p:cNvPr id="334" name="Google Shape;334;p31"/>
          <p:cNvSpPr/>
          <p:nvPr/>
        </p:nvSpPr>
        <p:spPr>
          <a:xfrm>
            <a:off x="2970237" y="1206593"/>
            <a:ext cx="6251523" cy="64457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need to display the current date in the worksheet. </a:t>
            </a:r>
            <a:endParaRPr dirty="0"/>
          </a:p>
        </p:txBody>
      </p:sp>
      <p:sp>
        <p:nvSpPr>
          <p:cNvPr id="2" name="Google Shape;327;p30">
            <a:extLst>
              <a:ext uri="{FF2B5EF4-FFF2-40B4-BE49-F238E27FC236}">
                <a16:creationId xmlns:a16="http://schemas.microsoft.com/office/drawing/2014/main" id="{1E0CFE84-D26C-ECC8-F8DC-47F81F0B2B2B}"/>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Date Functions</a:t>
            </a:r>
            <a:endParaRPr dirty="0"/>
          </a:p>
        </p:txBody>
      </p:sp>
      <p:sp>
        <p:nvSpPr>
          <p:cNvPr id="4" name="Google Shape;700;g1260d30935b_0_16">
            <a:extLst>
              <a:ext uri="{FF2B5EF4-FFF2-40B4-BE49-F238E27FC236}">
                <a16:creationId xmlns:a16="http://schemas.microsoft.com/office/drawing/2014/main" id="{00CA40B5-E67B-1050-82C7-764380675296}"/>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6;p8">
            <a:extLst>
              <a:ext uri="{FF2B5EF4-FFF2-40B4-BE49-F238E27FC236}">
                <a16:creationId xmlns:a16="http://schemas.microsoft.com/office/drawing/2014/main" id="{1C64D9DB-298B-DED0-22CA-1E531E702819}"/>
              </a:ext>
            </a:extLst>
          </p:cNvPr>
          <p:cNvSpPr/>
          <p:nvPr/>
        </p:nvSpPr>
        <p:spPr>
          <a:xfrm>
            <a:off x="-25642" y="2756366"/>
            <a:ext cx="12217641" cy="263347"/>
          </a:xfrm>
          <a:prstGeom prst="roundRect">
            <a:avLst>
              <a:gd name="adj" fmla="val 50000"/>
            </a:avLst>
          </a:prstGeom>
          <a:solidFill>
            <a:srgbClr val="A71C2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oogle Shape;299;p8">
            <a:extLst>
              <a:ext uri="{FF2B5EF4-FFF2-40B4-BE49-F238E27FC236}">
                <a16:creationId xmlns:a16="http://schemas.microsoft.com/office/drawing/2014/main" id="{50B1C67C-13D8-9972-D7BA-E10590E8469E}"/>
              </a:ext>
            </a:extLst>
          </p:cNvPr>
          <p:cNvGrpSpPr/>
          <p:nvPr/>
        </p:nvGrpSpPr>
        <p:grpSpPr>
          <a:xfrm>
            <a:off x="2369622" y="2384057"/>
            <a:ext cx="2103179" cy="3791233"/>
            <a:chOff x="2106631" y="2412999"/>
            <a:chExt cx="2103179" cy="3791233"/>
          </a:xfrm>
        </p:grpSpPr>
        <p:grpSp>
          <p:nvGrpSpPr>
            <p:cNvPr id="5" name="Google Shape;301;p8">
              <a:extLst>
                <a:ext uri="{FF2B5EF4-FFF2-40B4-BE49-F238E27FC236}">
                  <a16:creationId xmlns:a16="http://schemas.microsoft.com/office/drawing/2014/main" id="{817B2DA7-5095-FE28-129B-1701BF50EB8C}"/>
                </a:ext>
              </a:extLst>
            </p:cNvPr>
            <p:cNvGrpSpPr/>
            <p:nvPr/>
          </p:nvGrpSpPr>
          <p:grpSpPr>
            <a:xfrm>
              <a:off x="2706874" y="2412999"/>
              <a:ext cx="993672" cy="1222647"/>
              <a:chOff x="696505" y="1672922"/>
              <a:chExt cx="1447707" cy="1781307"/>
            </a:xfrm>
          </p:grpSpPr>
          <p:sp>
            <p:nvSpPr>
              <p:cNvPr id="7" name="Google Shape;302;p8">
                <a:extLst>
                  <a:ext uri="{FF2B5EF4-FFF2-40B4-BE49-F238E27FC236}">
                    <a16:creationId xmlns:a16="http://schemas.microsoft.com/office/drawing/2014/main" id="{9E25A5A3-530B-EE6F-FE30-0D4D9ADF6108}"/>
                  </a:ext>
                </a:extLst>
              </p:cNvPr>
              <p:cNvSpPr/>
              <p:nvPr/>
            </p:nvSpPr>
            <p:spPr>
              <a:xfrm>
                <a:off x="696505" y="1672922"/>
                <a:ext cx="1447707" cy="1447707"/>
              </a:xfrm>
              <a:prstGeom prst="ellipse">
                <a:avLst/>
              </a:prstGeom>
              <a:solidFill>
                <a:srgbClr val="ED1C24"/>
              </a:solidFill>
              <a:ln w="63500" cap="flat" cmpd="sng">
                <a:solidFill>
                  <a:srgbClr val="D8D8D8"/>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Roboto Slab"/>
                    <a:ea typeface="Roboto Slab"/>
                    <a:cs typeface="Roboto Slab"/>
                    <a:sym typeface="Roboto Slab"/>
                  </a:rPr>
                  <a:t>02</a:t>
                </a:r>
                <a:endParaRPr sz="1400" b="0" i="0" u="none" strike="noStrike" cap="none" dirty="0">
                  <a:solidFill>
                    <a:srgbClr val="000000"/>
                  </a:solidFill>
                  <a:latin typeface="Arial"/>
                  <a:ea typeface="Arial"/>
                  <a:cs typeface="Arial"/>
                  <a:sym typeface="Arial"/>
                </a:endParaRPr>
              </a:p>
            </p:txBody>
          </p:sp>
          <p:cxnSp>
            <p:nvCxnSpPr>
              <p:cNvPr id="8" name="Google Shape;303;p8">
                <a:extLst>
                  <a:ext uri="{FF2B5EF4-FFF2-40B4-BE49-F238E27FC236}">
                    <a16:creationId xmlns:a16="http://schemas.microsoft.com/office/drawing/2014/main" id="{1D54CF6B-D91E-9A5A-3697-F5B1380742D1}"/>
                  </a:ext>
                </a:extLst>
              </p:cNvPr>
              <p:cNvCxnSpPr>
                <a:stCxn id="7" idx="4"/>
              </p:cNvCxnSpPr>
              <p:nvPr/>
            </p:nvCxnSpPr>
            <p:spPr>
              <a:xfrm>
                <a:off x="1420359" y="3120629"/>
                <a:ext cx="0" cy="333600"/>
              </a:xfrm>
              <a:prstGeom prst="straightConnector1">
                <a:avLst/>
              </a:prstGeom>
              <a:noFill/>
              <a:ln w="63500" cap="flat" cmpd="sng">
                <a:solidFill>
                  <a:srgbClr val="D8D8D8"/>
                </a:solidFill>
                <a:prstDash val="solid"/>
                <a:miter lim="800000"/>
                <a:headEnd type="none" w="sm" len="sm"/>
                <a:tailEnd type="oval" w="sm" len="sm"/>
              </a:ln>
            </p:spPr>
          </p:cxnSp>
        </p:grpSp>
        <p:sp>
          <p:nvSpPr>
            <p:cNvPr id="6" name="Google Shape;304;p8">
              <a:extLst>
                <a:ext uri="{FF2B5EF4-FFF2-40B4-BE49-F238E27FC236}">
                  <a16:creationId xmlns:a16="http://schemas.microsoft.com/office/drawing/2014/main" id="{0845644E-1036-4392-B1D8-ABC3C4280C71}"/>
                </a:ext>
              </a:extLst>
            </p:cNvPr>
            <p:cNvSpPr txBox="1"/>
            <p:nvPr/>
          </p:nvSpPr>
          <p:spPr>
            <a:xfrm>
              <a:off x="2106631" y="3825225"/>
              <a:ext cx="2103179" cy="2379007"/>
            </a:xfrm>
            <a:prstGeom prst="rect">
              <a:avLst/>
            </a:prstGeom>
            <a:noFill/>
            <a:ln>
              <a:noFill/>
            </a:ln>
          </p:spPr>
          <p:txBody>
            <a:bodyPr spcFirstLastPara="1" wrap="square" lIns="0" tIns="0" rIns="0" bIns="0" anchor="t" anchorCtr="0">
              <a:noAutofit/>
            </a:bodyPr>
            <a:lstStyle/>
            <a:p>
              <a:pPr marL="114300" marR="0" lvl="0" algn="ctr" rtl="0">
                <a:lnSpc>
                  <a:spcPct val="115000"/>
                </a:lnSpc>
                <a:spcBef>
                  <a:spcPts val="0"/>
                </a:spcBef>
                <a:spcAft>
                  <a:spcPts val="0"/>
                </a:spcAft>
                <a:buClr>
                  <a:srgbClr val="404040"/>
                </a:buClr>
                <a:buSzPts val="1800"/>
              </a:pPr>
              <a:r>
                <a:rPr lang="en-US" sz="1600" b="1" i="0" u="none" strike="noStrike" cap="none" dirty="0">
                  <a:solidFill>
                    <a:schemeClr val="dk1"/>
                  </a:solidFill>
                  <a:latin typeface="Roboto"/>
                  <a:ea typeface="Roboto"/>
                  <a:cs typeface="Roboto"/>
                  <a:sym typeface="Roboto"/>
                </a:rPr>
                <a:t>Use Text </a:t>
              </a:r>
              <a:r>
                <a:rPr lang="en-US" sz="1600" b="1" dirty="0">
                  <a:solidFill>
                    <a:schemeClr val="dk1"/>
                  </a:solidFill>
                  <a:latin typeface="Roboto"/>
                  <a:ea typeface="Roboto"/>
                  <a:cs typeface="Roboto"/>
                  <a:sym typeface="Roboto"/>
                </a:rPr>
                <a:t>F</a:t>
              </a:r>
              <a:r>
                <a:rPr lang="en-US" sz="1600" b="1" i="0" u="none" strike="noStrike" cap="none" dirty="0">
                  <a:solidFill>
                    <a:schemeClr val="dk1"/>
                  </a:solidFill>
                  <a:latin typeface="Roboto"/>
                  <a:ea typeface="Roboto"/>
                  <a:cs typeface="Roboto"/>
                  <a:sym typeface="Roboto"/>
                </a:rPr>
                <a:t>unctions </a:t>
              </a:r>
              <a:r>
                <a:rPr lang="en-US" sz="1600" b="1" dirty="0">
                  <a:solidFill>
                    <a:schemeClr val="dk1"/>
                  </a:solidFill>
                  <a:latin typeface="Roboto"/>
                  <a:ea typeface="Roboto"/>
                  <a:cs typeface="Roboto"/>
                  <a:sym typeface="Roboto"/>
                </a:rPr>
                <a:t>L</a:t>
              </a:r>
              <a:r>
                <a:rPr lang="en-US" sz="1600" b="1" i="0" u="none" strike="noStrike" cap="none" dirty="0">
                  <a:solidFill>
                    <a:schemeClr val="dk1"/>
                  </a:solidFill>
                  <a:latin typeface="Roboto"/>
                  <a:ea typeface="Roboto"/>
                  <a:cs typeface="Roboto"/>
                  <a:sym typeface="Roboto"/>
                </a:rPr>
                <a:t>ike Left, Right, Mid, Upper, Lower, and Proper.</a:t>
              </a:r>
            </a:p>
          </p:txBody>
        </p:sp>
      </p:grpSp>
      <p:grpSp>
        <p:nvGrpSpPr>
          <p:cNvPr id="9" name="Google Shape;305;p8">
            <a:extLst>
              <a:ext uri="{FF2B5EF4-FFF2-40B4-BE49-F238E27FC236}">
                <a16:creationId xmlns:a16="http://schemas.microsoft.com/office/drawing/2014/main" id="{E0E76DBC-5F28-1200-815D-949BCFC562CF}"/>
              </a:ext>
            </a:extLst>
          </p:cNvPr>
          <p:cNvGrpSpPr/>
          <p:nvPr/>
        </p:nvGrpSpPr>
        <p:grpSpPr>
          <a:xfrm>
            <a:off x="4586079" y="2384057"/>
            <a:ext cx="2722999" cy="2233677"/>
            <a:chOff x="3774618" y="2412999"/>
            <a:chExt cx="2722999" cy="2233677"/>
          </a:xfrm>
        </p:grpSpPr>
        <p:grpSp>
          <p:nvGrpSpPr>
            <p:cNvPr id="10" name="Google Shape;307;p8">
              <a:extLst>
                <a:ext uri="{FF2B5EF4-FFF2-40B4-BE49-F238E27FC236}">
                  <a16:creationId xmlns:a16="http://schemas.microsoft.com/office/drawing/2014/main" id="{84081BD3-3A57-7B09-3936-B1245E2B22DD}"/>
                </a:ext>
              </a:extLst>
            </p:cNvPr>
            <p:cNvGrpSpPr/>
            <p:nvPr/>
          </p:nvGrpSpPr>
          <p:grpSpPr>
            <a:xfrm>
              <a:off x="4678549" y="2412999"/>
              <a:ext cx="993672" cy="1222647"/>
              <a:chOff x="696505" y="1672922"/>
              <a:chExt cx="1447707" cy="1781307"/>
            </a:xfrm>
          </p:grpSpPr>
          <p:sp>
            <p:nvSpPr>
              <p:cNvPr id="12" name="Google Shape;308;p8">
                <a:extLst>
                  <a:ext uri="{FF2B5EF4-FFF2-40B4-BE49-F238E27FC236}">
                    <a16:creationId xmlns:a16="http://schemas.microsoft.com/office/drawing/2014/main" id="{5FD39128-2619-10E1-A150-0324DD46CF36}"/>
                  </a:ext>
                </a:extLst>
              </p:cNvPr>
              <p:cNvSpPr/>
              <p:nvPr/>
            </p:nvSpPr>
            <p:spPr>
              <a:xfrm>
                <a:off x="696505" y="1672922"/>
                <a:ext cx="1447707" cy="1447707"/>
              </a:xfrm>
              <a:prstGeom prst="ellipse">
                <a:avLst/>
              </a:prstGeom>
              <a:solidFill>
                <a:srgbClr val="ED1C24"/>
              </a:solidFill>
              <a:ln w="63500" cap="flat" cmpd="sng">
                <a:solidFill>
                  <a:srgbClr val="D8D8D8"/>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Roboto Slab"/>
                    <a:ea typeface="Roboto Slab"/>
                    <a:cs typeface="Roboto Slab"/>
                    <a:sym typeface="Roboto Slab"/>
                  </a:rPr>
                  <a:t>03</a:t>
                </a:r>
                <a:endParaRPr sz="1400" b="0" i="0" u="none" strike="noStrike" cap="none" dirty="0">
                  <a:solidFill>
                    <a:srgbClr val="000000"/>
                  </a:solidFill>
                  <a:latin typeface="Arial"/>
                  <a:ea typeface="Arial"/>
                  <a:cs typeface="Arial"/>
                  <a:sym typeface="Arial"/>
                </a:endParaRPr>
              </a:p>
            </p:txBody>
          </p:sp>
          <p:cxnSp>
            <p:nvCxnSpPr>
              <p:cNvPr id="13" name="Google Shape;309;p8">
                <a:extLst>
                  <a:ext uri="{FF2B5EF4-FFF2-40B4-BE49-F238E27FC236}">
                    <a16:creationId xmlns:a16="http://schemas.microsoft.com/office/drawing/2014/main" id="{8068582A-0947-800B-49AD-E7EB2964D454}"/>
                  </a:ext>
                </a:extLst>
              </p:cNvPr>
              <p:cNvCxnSpPr>
                <a:stCxn id="12" idx="4"/>
              </p:cNvCxnSpPr>
              <p:nvPr/>
            </p:nvCxnSpPr>
            <p:spPr>
              <a:xfrm>
                <a:off x="1420359" y="3120629"/>
                <a:ext cx="0" cy="333600"/>
              </a:xfrm>
              <a:prstGeom prst="straightConnector1">
                <a:avLst/>
              </a:prstGeom>
              <a:noFill/>
              <a:ln w="63500" cap="flat" cmpd="sng">
                <a:solidFill>
                  <a:srgbClr val="D8D8D8"/>
                </a:solidFill>
                <a:prstDash val="solid"/>
                <a:miter lim="800000"/>
                <a:headEnd type="none" w="sm" len="sm"/>
                <a:tailEnd type="oval" w="sm" len="sm"/>
              </a:ln>
            </p:spPr>
          </p:cxnSp>
        </p:grpSp>
        <p:sp>
          <p:nvSpPr>
            <p:cNvPr id="11" name="Google Shape;310;p8">
              <a:extLst>
                <a:ext uri="{FF2B5EF4-FFF2-40B4-BE49-F238E27FC236}">
                  <a16:creationId xmlns:a16="http://schemas.microsoft.com/office/drawing/2014/main" id="{B067BC52-6BD1-0C63-D4BC-FE4B928C4DA0}"/>
                </a:ext>
              </a:extLst>
            </p:cNvPr>
            <p:cNvSpPr txBox="1"/>
            <p:nvPr/>
          </p:nvSpPr>
          <p:spPr>
            <a:xfrm>
              <a:off x="3774618" y="3825225"/>
              <a:ext cx="2722999" cy="821451"/>
            </a:xfrm>
            <a:prstGeom prst="rect">
              <a:avLst/>
            </a:prstGeom>
            <a:noFill/>
            <a:ln>
              <a:noFill/>
            </a:ln>
          </p:spPr>
          <p:txBody>
            <a:bodyPr spcFirstLastPara="1" wrap="square" lIns="0" tIns="0" rIns="0" bIns="0" anchor="t" anchorCtr="0">
              <a:noAutofit/>
            </a:bodyPr>
            <a:lstStyle/>
            <a:p>
              <a:pPr marL="114300" marR="0" lvl="0" algn="ctr" rtl="0">
                <a:lnSpc>
                  <a:spcPct val="115000"/>
                </a:lnSpc>
                <a:spcBef>
                  <a:spcPts val="0"/>
                </a:spcBef>
                <a:spcAft>
                  <a:spcPts val="0"/>
                </a:spcAft>
                <a:buClr>
                  <a:srgbClr val="404040"/>
                </a:buClr>
                <a:buSzPts val="1800"/>
              </a:pPr>
              <a:r>
                <a:rPr lang="en-US" sz="1600" b="1" i="0" u="none" strike="noStrike" cap="none" dirty="0">
                  <a:solidFill>
                    <a:schemeClr val="dk1"/>
                  </a:solidFill>
                  <a:latin typeface="Roboto"/>
                  <a:ea typeface="Roboto"/>
                  <a:cs typeface="Roboto"/>
                  <a:sym typeface="Roboto"/>
                </a:rPr>
                <a:t>Implement Date </a:t>
              </a:r>
              <a:r>
                <a:rPr lang="en-US" sz="1600" b="1" dirty="0">
                  <a:solidFill>
                    <a:schemeClr val="dk1"/>
                  </a:solidFill>
                  <a:latin typeface="Roboto"/>
                  <a:ea typeface="Roboto"/>
                  <a:cs typeface="Roboto"/>
                  <a:sym typeface="Roboto"/>
                </a:rPr>
                <a:t>F</a:t>
              </a:r>
              <a:r>
                <a:rPr lang="en-US" sz="1600" b="1" i="0" u="none" strike="noStrike" cap="none" dirty="0">
                  <a:solidFill>
                    <a:schemeClr val="dk1"/>
                  </a:solidFill>
                  <a:latin typeface="Roboto"/>
                  <a:ea typeface="Roboto"/>
                  <a:cs typeface="Roboto"/>
                  <a:sym typeface="Roboto"/>
                </a:rPr>
                <a:t>unctions </a:t>
              </a:r>
              <a:r>
                <a:rPr lang="en-US" sz="1600" b="1" dirty="0">
                  <a:solidFill>
                    <a:schemeClr val="dk1"/>
                  </a:solidFill>
                  <a:latin typeface="Roboto"/>
                  <a:ea typeface="Roboto"/>
                  <a:cs typeface="Roboto"/>
                  <a:sym typeface="Roboto"/>
                </a:rPr>
                <a:t>L</a:t>
              </a:r>
              <a:r>
                <a:rPr lang="en-US" sz="1600" b="1" i="0" u="none" strike="noStrike" cap="none" dirty="0">
                  <a:solidFill>
                    <a:schemeClr val="dk1"/>
                  </a:solidFill>
                  <a:latin typeface="Roboto"/>
                  <a:ea typeface="Roboto"/>
                  <a:cs typeface="Roboto"/>
                  <a:sym typeface="Roboto"/>
                </a:rPr>
                <a:t>ike </a:t>
              </a:r>
              <a:r>
                <a:rPr lang="en-US" sz="1600" b="1" i="0" u="none" strike="noStrike" cap="none" dirty="0" err="1">
                  <a:solidFill>
                    <a:schemeClr val="dk1"/>
                  </a:solidFill>
                  <a:latin typeface="Roboto"/>
                  <a:ea typeface="Roboto"/>
                  <a:cs typeface="Roboto"/>
                  <a:sym typeface="Roboto"/>
                </a:rPr>
                <a:t>Datevalue</a:t>
              </a:r>
              <a:r>
                <a:rPr lang="en-US" sz="1600" b="1" i="0" u="none" strike="noStrike" cap="none" dirty="0">
                  <a:solidFill>
                    <a:schemeClr val="dk1"/>
                  </a:solidFill>
                  <a:latin typeface="Roboto"/>
                  <a:ea typeface="Roboto"/>
                  <a:cs typeface="Roboto"/>
                  <a:sym typeface="Roboto"/>
                </a:rPr>
                <a:t>, </a:t>
              </a:r>
              <a:r>
                <a:rPr lang="en-US" sz="1600" b="1" i="0" u="none" strike="noStrike" cap="none" dirty="0" err="1">
                  <a:solidFill>
                    <a:schemeClr val="dk1"/>
                  </a:solidFill>
                  <a:latin typeface="Roboto"/>
                  <a:ea typeface="Roboto"/>
                  <a:cs typeface="Roboto"/>
                  <a:sym typeface="Roboto"/>
                </a:rPr>
                <a:t>Timevalue</a:t>
              </a:r>
              <a:r>
                <a:rPr lang="en-US" sz="1600" b="1" i="0" u="none" strike="noStrike" cap="none" dirty="0">
                  <a:solidFill>
                    <a:schemeClr val="dk1"/>
                  </a:solidFill>
                  <a:latin typeface="Roboto"/>
                  <a:ea typeface="Roboto"/>
                  <a:cs typeface="Roboto"/>
                  <a:sym typeface="Roboto"/>
                </a:rPr>
                <a:t>, Today, Now, </a:t>
              </a:r>
              <a:r>
                <a:rPr lang="en-US" sz="1600" b="1" i="0" u="none" strike="noStrike" cap="none" dirty="0" err="1">
                  <a:solidFill>
                    <a:schemeClr val="dk1"/>
                  </a:solidFill>
                  <a:latin typeface="Roboto"/>
                  <a:ea typeface="Roboto"/>
                  <a:cs typeface="Roboto"/>
                  <a:sym typeface="Roboto"/>
                </a:rPr>
                <a:t>Networkdays</a:t>
              </a:r>
              <a:r>
                <a:rPr lang="en-US" sz="1600" b="1" i="0" u="none" strike="noStrike" cap="none" dirty="0">
                  <a:solidFill>
                    <a:schemeClr val="dk1"/>
                  </a:solidFill>
                  <a:latin typeface="Roboto"/>
                  <a:ea typeface="Roboto"/>
                  <a:cs typeface="Roboto"/>
                  <a:sym typeface="Roboto"/>
                </a:rPr>
                <a:t>, and </a:t>
              </a:r>
              <a:r>
                <a:rPr lang="en-US" sz="1600" b="1" i="0" u="none" strike="noStrike" cap="none" dirty="0" err="1">
                  <a:solidFill>
                    <a:schemeClr val="dk1"/>
                  </a:solidFill>
                  <a:latin typeface="Roboto"/>
                  <a:ea typeface="Roboto"/>
                  <a:cs typeface="Roboto"/>
                  <a:sym typeface="Roboto"/>
                </a:rPr>
                <a:t>Networkdays.intl</a:t>
              </a:r>
              <a:r>
                <a:rPr lang="en-US" sz="1600" b="1" i="0" u="none" strike="noStrike" cap="none" dirty="0">
                  <a:solidFill>
                    <a:schemeClr val="dk1"/>
                  </a:solidFill>
                  <a:latin typeface="Roboto"/>
                  <a:ea typeface="Roboto"/>
                  <a:cs typeface="Roboto"/>
                  <a:sym typeface="Roboto"/>
                </a:rPr>
                <a:t>.</a:t>
              </a:r>
              <a:endParaRPr lang="en-US" sz="1600" b="1" dirty="0"/>
            </a:p>
          </p:txBody>
        </p:sp>
      </p:grpSp>
      <p:grpSp>
        <p:nvGrpSpPr>
          <p:cNvPr id="14" name="Google Shape;323;p8">
            <a:extLst>
              <a:ext uri="{FF2B5EF4-FFF2-40B4-BE49-F238E27FC236}">
                <a16:creationId xmlns:a16="http://schemas.microsoft.com/office/drawing/2014/main" id="{907D17D7-12A8-D035-39EF-B2BE634A1F80}"/>
              </a:ext>
            </a:extLst>
          </p:cNvPr>
          <p:cNvGrpSpPr/>
          <p:nvPr/>
        </p:nvGrpSpPr>
        <p:grpSpPr>
          <a:xfrm>
            <a:off x="83378" y="2384057"/>
            <a:ext cx="2103181" cy="3397378"/>
            <a:chOff x="2150692" y="2412999"/>
            <a:chExt cx="2103181" cy="3397378"/>
          </a:xfrm>
        </p:grpSpPr>
        <p:grpSp>
          <p:nvGrpSpPr>
            <p:cNvPr id="15" name="Google Shape;325;p8">
              <a:extLst>
                <a:ext uri="{FF2B5EF4-FFF2-40B4-BE49-F238E27FC236}">
                  <a16:creationId xmlns:a16="http://schemas.microsoft.com/office/drawing/2014/main" id="{DB4AA301-A26C-1B23-1803-A5ADD5DB2BFB}"/>
                </a:ext>
              </a:extLst>
            </p:cNvPr>
            <p:cNvGrpSpPr/>
            <p:nvPr/>
          </p:nvGrpSpPr>
          <p:grpSpPr>
            <a:xfrm>
              <a:off x="2706874" y="2412999"/>
              <a:ext cx="993672" cy="1222647"/>
              <a:chOff x="696505" y="1672922"/>
              <a:chExt cx="1447707" cy="1781307"/>
            </a:xfrm>
          </p:grpSpPr>
          <p:sp>
            <p:nvSpPr>
              <p:cNvPr id="17" name="Google Shape;326;p8">
                <a:extLst>
                  <a:ext uri="{FF2B5EF4-FFF2-40B4-BE49-F238E27FC236}">
                    <a16:creationId xmlns:a16="http://schemas.microsoft.com/office/drawing/2014/main" id="{2E80DE31-DE93-4AA4-53AF-2CB17B5D54E6}"/>
                  </a:ext>
                </a:extLst>
              </p:cNvPr>
              <p:cNvSpPr/>
              <p:nvPr/>
            </p:nvSpPr>
            <p:spPr>
              <a:xfrm>
                <a:off x="696505" y="1672922"/>
                <a:ext cx="1447707" cy="1447707"/>
              </a:xfrm>
              <a:prstGeom prst="ellipse">
                <a:avLst/>
              </a:prstGeom>
              <a:solidFill>
                <a:srgbClr val="ED1C24"/>
              </a:solidFill>
              <a:ln w="63500" cap="flat" cmpd="sng">
                <a:solidFill>
                  <a:srgbClr val="D8D8D8"/>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Roboto Slab"/>
                    <a:ea typeface="Roboto Slab"/>
                    <a:cs typeface="Roboto Slab"/>
                    <a:sym typeface="Roboto Slab"/>
                  </a:rPr>
                  <a:t>01</a:t>
                </a:r>
                <a:endParaRPr sz="1400" b="0" i="0" u="none" strike="noStrike" cap="none" dirty="0">
                  <a:solidFill>
                    <a:srgbClr val="000000"/>
                  </a:solidFill>
                  <a:latin typeface="Arial"/>
                  <a:ea typeface="Arial"/>
                  <a:cs typeface="Arial"/>
                  <a:sym typeface="Arial"/>
                </a:endParaRPr>
              </a:p>
            </p:txBody>
          </p:sp>
          <p:cxnSp>
            <p:nvCxnSpPr>
              <p:cNvPr id="18" name="Google Shape;327;p8">
                <a:extLst>
                  <a:ext uri="{FF2B5EF4-FFF2-40B4-BE49-F238E27FC236}">
                    <a16:creationId xmlns:a16="http://schemas.microsoft.com/office/drawing/2014/main" id="{D152CB5B-C76C-1C2B-0880-ED38ADB22E9D}"/>
                  </a:ext>
                </a:extLst>
              </p:cNvPr>
              <p:cNvCxnSpPr>
                <a:stCxn id="17" idx="4"/>
              </p:cNvCxnSpPr>
              <p:nvPr/>
            </p:nvCxnSpPr>
            <p:spPr>
              <a:xfrm>
                <a:off x="1420359" y="3120629"/>
                <a:ext cx="0" cy="333600"/>
              </a:xfrm>
              <a:prstGeom prst="straightConnector1">
                <a:avLst/>
              </a:prstGeom>
              <a:noFill/>
              <a:ln w="63500" cap="flat" cmpd="sng">
                <a:solidFill>
                  <a:srgbClr val="D8D8D8"/>
                </a:solidFill>
                <a:prstDash val="solid"/>
                <a:miter lim="800000"/>
                <a:headEnd type="none" w="sm" len="sm"/>
                <a:tailEnd type="oval" w="sm" len="sm"/>
              </a:ln>
            </p:spPr>
          </p:cxnSp>
        </p:grpSp>
        <p:sp>
          <p:nvSpPr>
            <p:cNvPr id="16" name="Google Shape;328;p8">
              <a:extLst>
                <a:ext uri="{FF2B5EF4-FFF2-40B4-BE49-F238E27FC236}">
                  <a16:creationId xmlns:a16="http://schemas.microsoft.com/office/drawing/2014/main" id="{49716237-84E4-6B25-DF07-A0E6C1DC0C70}"/>
                </a:ext>
              </a:extLst>
            </p:cNvPr>
            <p:cNvSpPr txBox="1"/>
            <p:nvPr/>
          </p:nvSpPr>
          <p:spPr>
            <a:xfrm>
              <a:off x="2150692" y="3818177"/>
              <a:ext cx="2103181" cy="1992200"/>
            </a:xfrm>
            <a:prstGeom prst="rect">
              <a:avLst/>
            </a:prstGeom>
            <a:noFill/>
            <a:ln>
              <a:noFill/>
            </a:ln>
          </p:spPr>
          <p:txBody>
            <a:bodyPr spcFirstLastPara="1" wrap="square" lIns="0" tIns="0" rIns="0" bIns="0" anchor="t" anchorCtr="0">
              <a:noAutofit/>
            </a:bodyPr>
            <a:lstStyle/>
            <a:p>
              <a:pPr marL="114300" marR="0" lvl="0" algn="ctr" rtl="0">
                <a:lnSpc>
                  <a:spcPct val="115000"/>
                </a:lnSpc>
                <a:spcBef>
                  <a:spcPts val="0"/>
                </a:spcBef>
                <a:spcAft>
                  <a:spcPts val="0"/>
                </a:spcAft>
                <a:buClr>
                  <a:srgbClr val="404040"/>
                </a:buClr>
                <a:buSzPts val="1800"/>
              </a:pPr>
              <a:r>
                <a:rPr lang="en-US" sz="1600" b="1" i="0" u="none" strike="noStrike" cap="none" dirty="0">
                  <a:solidFill>
                    <a:schemeClr val="tx1"/>
                  </a:solidFill>
                  <a:latin typeface="Roboto"/>
                  <a:ea typeface="Roboto"/>
                  <a:cs typeface="Roboto"/>
                  <a:sym typeface="Roboto"/>
                </a:rPr>
                <a:t>Implement Lookup </a:t>
              </a:r>
              <a:r>
                <a:rPr lang="en-US" sz="1600" b="1" dirty="0">
                  <a:solidFill>
                    <a:schemeClr val="tx1"/>
                  </a:solidFill>
                  <a:latin typeface="Roboto"/>
                  <a:ea typeface="Roboto"/>
                  <a:cs typeface="Roboto"/>
                  <a:sym typeface="Roboto"/>
                </a:rPr>
                <a:t>F</a:t>
              </a:r>
              <a:r>
                <a:rPr lang="en-US" sz="1600" b="1" i="0" u="none" strike="noStrike" cap="none" dirty="0">
                  <a:solidFill>
                    <a:schemeClr val="tx1"/>
                  </a:solidFill>
                  <a:latin typeface="Roboto"/>
                  <a:ea typeface="Roboto"/>
                  <a:cs typeface="Roboto"/>
                  <a:sym typeface="Roboto"/>
                </a:rPr>
                <a:t>unctions </a:t>
              </a:r>
              <a:r>
                <a:rPr lang="en-US" sz="1600" b="1" dirty="0">
                  <a:solidFill>
                    <a:schemeClr val="tx1"/>
                  </a:solidFill>
                  <a:latin typeface="Roboto"/>
                  <a:ea typeface="Roboto"/>
                  <a:cs typeface="Roboto"/>
                  <a:sym typeface="Roboto"/>
                </a:rPr>
                <a:t>L</a:t>
              </a:r>
              <a:r>
                <a:rPr lang="en-US" sz="1600" b="1" i="0" u="none" strike="noStrike" cap="none" dirty="0">
                  <a:solidFill>
                    <a:schemeClr val="tx1"/>
                  </a:solidFill>
                  <a:latin typeface="Roboto"/>
                  <a:ea typeface="Roboto"/>
                  <a:cs typeface="Roboto"/>
                  <a:sym typeface="Roboto"/>
                </a:rPr>
                <a:t>ike </a:t>
              </a:r>
              <a:r>
                <a:rPr lang="en-US" sz="1600" b="1" i="0" u="none" strike="noStrike" cap="none" dirty="0" err="1">
                  <a:solidFill>
                    <a:schemeClr val="tx1"/>
                  </a:solidFill>
                  <a:latin typeface="Roboto"/>
                  <a:ea typeface="Roboto"/>
                  <a:cs typeface="Roboto"/>
                  <a:sym typeface="Roboto"/>
                </a:rPr>
                <a:t>Vlookup</a:t>
              </a:r>
              <a:r>
                <a:rPr lang="en-US" sz="1600" b="1" i="0" u="none" strike="noStrike" cap="none" dirty="0">
                  <a:solidFill>
                    <a:schemeClr val="tx1"/>
                  </a:solidFill>
                  <a:latin typeface="Roboto"/>
                  <a:ea typeface="Roboto"/>
                  <a:cs typeface="Roboto"/>
                  <a:sym typeface="Roboto"/>
                </a:rPr>
                <a:t>, </a:t>
              </a:r>
              <a:r>
                <a:rPr lang="en-US" sz="1600" b="1" i="0" u="none" strike="noStrike" cap="none" dirty="0" err="1">
                  <a:solidFill>
                    <a:schemeClr val="tx1"/>
                  </a:solidFill>
                  <a:latin typeface="Roboto"/>
                  <a:ea typeface="Roboto"/>
                  <a:cs typeface="Roboto"/>
                  <a:sym typeface="Roboto"/>
                </a:rPr>
                <a:t>Hlookup</a:t>
              </a:r>
              <a:r>
                <a:rPr lang="en-US" sz="1600" b="1" i="0" u="none" strike="noStrike" cap="none" dirty="0">
                  <a:solidFill>
                    <a:schemeClr val="tx1"/>
                  </a:solidFill>
                  <a:latin typeface="Roboto"/>
                  <a:ea typeface="Roboto"/>
                  <a:cs typeface="Roboto"/>
                  <a:sym typeface="Roboto"/>
                </a:rPr>
                <a:t>, Match, and Index. </a:t>
              </a:r>
              <a:endParaRPr lang="en-US" sz="1600" b="1" dirty="0">
                <a:solidFill>
                  <a:schemeClr val="tx1"/>
                </a:solidFill>
              </a:endParaRPr>
            </a:p>
          </p:txBody>
        </p:sp>
      </p:grpSp>
      <p:grpSp>
        <p:nvGrpSpPr>
          <p:cNvPr id="19" name="Google Shape;305;p8">
            <a:extLst>
              <a:ext uri="{FF2B5EF4-FFF2-40B4-BE49-F238E27FC236}">
                <a16:creationId xmlns:a16="http://schemas.microsoft.com/office/drawing/2014/main" id="{C71D555A-DA96-7E19-2F1C-5BE9B3A70B82}"/>
              </a:ext>
            </a:extLst>
          </p:cNvPr>
          <p:cNvGrpSpPr/>
          <p:nvPr/>
        </p:nvGrpSpPr>
        <p:grpSpPr>
          <a:xfrm>
            <a:off x="7391516" y="2419920"/>
            <a:ext cx="2141307" cy="2202472"/>
            <a:chOff x="4104731" y="2412999"/>
            <a:chExt cx="2141307" cy="2202472"/>
          </a:xfrm>
        </p:grpSpPr>
        <p:grpSp>
          <p:nvGrpSpPr>
            <p:cNvPr id="20" name="Google Shape;307;p8">
              <a:extLst>
                <a:ext uri="{FF2B5EF4-FFF2-40B4-BE49-F238E27FC236}">
                  <a16:creationId xmlns:a16="http://schemas.microsoft.com/office/drawing/2014/main" id="{0F0ED4C1-EFC7-15A5-ABF7-65E17F54EC07}"/>
                </a:ext>
              </a:extLst>
            </p:cNvPr>
            <p:cNvGrpSpPr/>
            <p:nvPr/>
          </p:nvGrpSpPr>
          <p:grpSpPr>
            <a:xfrm>
              <a:off x="4678549" y="2412999"/>
              <a:ext cx="993672" cy="1222647"/>
              <a:chOff x="696505" y="1672922"/>
              <a:chExt cx="1447707" cy="1781307"/>
            </a:xfrm>
          </p:grpSpPr>
          <p:sp>
            <p:nvSpPr>
              <p:cNvPr id="22" name="Google Shape;308;p8">
                <a:extLst>
                  <a:ext uri="{FF2B5EF4-FFF2-40B4-BE49-F238E27FC236}">
                    <a16:creationId xmlns:a16="http://schemas.microsoft.com/office/drawing/2014/main" id="{C59FC3B6-76FF-E6BF-D6B6-9F14DC035C47}"/>
                  </a:ext>
                </a:extLst>
              </p:cNvPr>
              <p:cNvSpPr/>
              <p:nvPr/>
            </p:nvSpPr>
            <p:spPr>
              <a:xfrm>
                <a:off x="696505" y="1672922"/>
                <a:ext cx="1447707" cy="1447707"/>
              </a:xfrm>
              <a:prstGeom prst="ellipse">
                <a:avLst/>
              </a:prstGeom>
              <a:solidFill>
                <a:srgbClr val="ED1C24"/>
              </a:solidFill>
              <a:ln w="63500" cap="flat" cmpd="sng">
                <a:solidFill>
                  <a:srgbClr val="D8D8D8"/>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Roboto Slab"/>
                    <a:ea typeface="Roboto Slab"/>
                    <a:cs typeface="Roboto Slab"/>
                    <a:sym typeface="Roboto Slab"/>
                  </a:rPr>
                  <a:t>04</a:t>
                </a:r>
                <a:endParaRPr sz="1400" b="0" i="0" u="none" strike="noStrike" cap="none" dirty="0">
                  <a:solidFill>
                    <a:srgbClr val="000000"/>
                  </a:solidFill>
                  <a:latin typeface="Arial"/>
                  <a:ea typeface="Arial"/>
                  <a:cs typeface="Arial"/>
                  <a:sym typeface="Arial"/>
                </a:endParaRPr>
              </a:p>
            </p:txBody>
          </p:sp>
          <p:cxnSp>
            <p:nvCxnSpPr>
              <p:cNvPr id="23" name="Google Shape;309;p8">
                <a:extLst>
                  <a:ext uri="{FF2B5EF4-FFF2-40B4-BE49-F238E27FC236}">
                    <a16:creationId xmlns:a16="http://schemas.microsoft.com/office/drawing/2014/main" id="{1AF55C74-71F2-003F-51F4-5446EE6531DA}"/>
                  </a:ext>
                </a:extLst>
              </p:cNvPr>
              <p:cNvCxnSpPr>
                <a:stCxn id="22" idx="4"/>
              </p:cNvCxnSpPr>
              <p:nvPr/>
            </p:nvCxnSpPr>
            <p:spPr>
              <a:xfrm>
                <a:off x="1420359" y="3120629"/>
                <a:ext cx="0" cy="333600"/>
              </a:xfrm>
              <a:prstGeom prst="straightConnector1">
                <a:avLst/>
              </a:prstGeom>
              <a:noFill/>
              <a:ln w="63500" cap="flat" cmpd="sng">
                <a:solidFill>
                  <a:srgbClr val="D8D8D8"/>
                </a:solidFill>
                <a:prstDash val="solid"/>
                <a:miter lim="800000"/>
                <a:headEnd type="none" w="sm" len="sm"/>
                <a:tailEnd type="oval" w="sm" len="sm"/>
              </a:ln>
            </p:spPr>
          </p:cxnSp>
        </p:grpSp>
        <p:sp>
          <p:nvSpPr>
            <p:cNvPr id="21" name="Google Shape;310;p8">
              <a:extLst>
                <a:ext uri="{FF2B5EF4-FFF2-40B4-BE49-F238E27FC236}">
                  <a16:creationId xmlns:a16="http://schemas.microsoft.com/office/drawing/2014/main" id="{74A59FBE-7EA3-3CFD-DE31-6DFC865A5670}"/>
                </a:ext>
              </a:extLst>
            </p:cNvPr>
            <p:cNvSpPr txBox="1"/>
            <p:nvPr/>
          </p:nvSpPr>
          <p:spPr>
            <a:xfrm>
              <a:off x="4104731" y="3794020"/>
              <a:ext cx="2141307" cy="821451"/>
            </a:xfrm>
            <a:prstGeom prst="rect">
              <a:avLst/>
            </a:prstGeom>
            <a:noFill/>
            <a:ln>
              <a:noFill/>
            </a:ln>
          </p:spPr>
          <p:txBody>
            <a:bodyPr spcFirstLastPara="1" wrap="square" lIns="0" tIns="0" rIns="0" bIns="0" anchor="t" anchorCtr="0">
              <a:noAutofit/>
            </a:bodyPr>
            <a:lstStyle/>
            <a:p>
              <a:pPr marL="114300" marR="0" lvl="0" algn="ctr" rtl="0">
                <a:lnSpc>
                  <a:spcPct val="115000"/>
                </a:lnSpc>
                <a:spcBef>
                  <a:spcPts val="0"/>
                </a:spcBef>
                <a:spcAft>
                  <a:spcPts val="0"/>
                </a:spcAft>
                <a:buClr>
                  <a:srgbClr val="404040"/>
                </a:buClr>
                <a:buSzPts val="1800"/>
              </a:pPr>
              <a:r>
                <a:rPr lang="en-US" sz="1600" b="1" i="0" u="none" strike="noStrike" cap="none" dirty="0">
                  <a:solidFill>
                    <a:schemeClr val="dk1"/>
                  </a:solidFill>
                  <a:latin typeface="Roboto"/>
                  <a:ea typeface="Roboto"/>
                  <a:cs typeface="Roboto"/>
                  <a:sym typeface="Roboto"/>
                </a:rPr>
                <a:t>Implement Advanced </a:t>
              </a:r>
              <a:r>
                <a:rPr lang="en-US" sz="1600" b="1" dirty="0">
                  <a:solidFill>
                    <a:schemeClr val="dk1"/>
                  </a:solidFill>
                  <a:latin typeface="Roboto"/>
                  <a:ea typeface="Roboto"/>
                  <a:cs typeface="Roboto"/>
                  <a:sym typeface="Roboto"/>
                </a:rPr>
                <a:t>S</a:t>
              </a:r>
              <a:r>
                <a:rPr lang="en-US" sz="1600" b="1" i="0" u="none" strike="noStrike" cap="none" dirty="0">
                  <a:solidFill>
                    <a:schemeClr val="dk1"/>
                  </a:solidFill>
                  <a:latin typeface="Roboto"/>
                  <a:ea typeface="Roboto"/>
                  <a:cs typeface="Roboto"/>
                  <a:sym typeface="Roboto"/>
                </a:rPr>
                <a:t>ort and Filter.</a:t>
              </a:r>
              <a:endParaRPr lang="en-US" sz="1600" b="1" dirty="0"/>
            </a:p>
          </p:txBody>
        </p:sp>
      </p:grpSp>
      <p:grpSp>
        <p:nvGrpSpPr>
          <p:cNvPr id="24" name="Google Shape;305;p8">
            <a:extLst>
              <a:ext uri="{FF2B5EF4-FFF2-40B4-BE49-F238E27FC236}">
                <a16:creationId xmlns:a16="http://schemas.microsoft.com/office/drawing/2014/main" id="{44C3063D-1C5C-ECF5-D404-7280A40D7795}"/>
              </a:ext>
            </a:extLst>
          </p:cNvPr>
          <p:cNvGrpSpPr/>
          <p:nvPr/>
        </p:nvGrpSpPr>
        <p:grpSpPr>
          <a:xfrm>
            <a:off x="9818086" y="2406426"/>
            <a:ext cx="1942103" cy="2204260"/>
            <a:chOff x="4199122" y="2412999"/>
            <a:chExt cx="1942103" cy="2204260"/>
          </a:xfrm>
        </p:grpSpPr>
        <p:grpSp>
          <p:nvGrpSpPr>
            <p:cNvPr id="25" name="Google Shape;307;p8">
              <a:extLst>
                <a:ext uri="{FF2B5EF4-FFF2-40B4-BE49-F238E27FC236}">
                  <a16:creationId xmlns:a16="http://schemas.microsoft.com/office/drawing/2014/main" id="{BF8B6290-AE07-5487-CC46-9C00E12706BB}"/>
                </a:ext>
              </a:extLst>
            </p:cNvPr>
            <p:cNvGrpSpPr/>
            <p:nvPr/>
          </p:nvGrpSpPr>
          <p:grpSpPr>
            <a:xfrm>
              <a:off x="4678549" y="2412999"/>
              <a:ext cx="993672" cy="1222647"/>
              <a:chOff x="696505" y="1672922"/>
              <a:chExt cx="1447707" cy="1781307"/>
            </a:xfrm>
          </p:grpSpPr>
          <p:sp>
            <p:nvSpPr>
              <p:cNvPr id="27" name="Google Shape;308;p8">
                <a:extLst>
                  <a:ext uri="{FF2B5EF4-FFF2-40B4-BE49-F238E27FC236}">
                    <a16:creationId xmlns:a16="http://schemas.microsoft.com/office/drawing/2014/main" id="{45A863F9-D0B9-F15B-DF6A-8642CFC34349}"/>
                  </a:ext>
                </a:extLst>
              </p:cNvPr>
              <p:cNvSpPr/>
              <p:nvPr/>
            </p:nvSpPr>
            <p:spPr>
              <a:xfrm>
                <a:off x="696505" y="1672922"/>
                <a:ext cx="1447707" cy="1447707"/>
              </a:xfrm>
              <a:prstGeom prst="ellipse">
                <a:avLst/>
              </a:prstGeom>
              <a:solidFill>
                <a:srgbClr val="ED1C24"/>
              </a:solidFill>
              <a:ln w="63500" cap="flat" cmpd="sng">
                <a:solidFill>
                  <a:srgbClr val="D8D8D8"/>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Roboto Slab"/>
                    <a:ea typeface="Roboto Slab"/>
                    <a:cs typeface="Roboto Slab"/>
                    <a:sym typeface="Roboto Slab"/>
                  </a:rPr>
                  <a:t>05</a:t>
                </a:r>
                <a:endParaRPr sz="1400" b="0" i="0" u="none" strike="noStrike" cap="none" dirty="0">
                  <a:solidFill>
                    <a:srgbClr val="000000"/>
                  </a:solidFill>
                  <a:latin typeface="Arial"/>
                  <a:ea typeface="Arial"/>
                  <a:cs typeface="Arial"/>
                  <a:sym typeface="Arial"/>
                </a:endParaRPr>
              </a:p>
            </p:txBody>
          </p:sp>
          <p:cxnSp>
            <p:nvCxnSpPr>
              <p:cNvPr id="28" name="Google Shape;309;p8">
                <a:extLst>
                  <a:ext uri="{FF2B5EF4-FFF2-40B4-BE49-F238E27FC236}">
                    <a16:creationId xmlns:a16="http://schemas.microsoft.com/office/drawing/2014/main" id="{91DCEF8D-CCE9-C71E-4C54-28A2ACE3BCCB}"/>
                  </a:ext>
                </a:extLst>
              </p:cNvPr>
              <p:cNvCxnSpPr>
                <a:stCxn id="27" idx="4"/>
              </p:cNvCxnSpPr>
              <p:nvPr/>
            </p:nvCxnSpPr>
            <p:spPr>
              <a:xfrm>
                <a:off x="1420359" y="3120629"/>
                <a:ext cx="0" cy="333600"/>
              </a:xfrm>
              <a:prstGeom prst="straightConnector1">
                <a:avLst/>
              </a:prstGeom>
              <a:noFill/>
              <a:ln w="63500" cap="flat" cmpd="sng">
                <a:solidFill>
                  <a:srgbClr val="D8D8D8"/>
                </a:solidFill>
                <a:prstDash val="solid"/>
                <a:miter lim="800000"/>
                <a:headEnd type="none" w="sm" len="sm"/>
                <a:tailEnd type="oval" w="sm" len="sm"/>
              </a:ln>
            </p:spPr>
          </p:cxnSp>
        </p:grpSp>
        <p:sp>
          <p:nvSpPr>
            <p:cNvPr id="26" name="Google Shape;310;p8">
              <a:extLst>
                <a:ext uri="{FF2B5EF4-FFF2-40B4-BE49-F238E27FC236}">
                  <a16:creationId xmlns:a16="http://schemas.microsoft.com/office/drawing/2014/main" id="{373D0D0E-921D-BB55-E7E4-0A57A0BFB02A}"/>
                </a:ext>
              </a:extLst>
            </p:cNvPr>
            <p:cNvSpPr txBox="1"/>
            <p:nvPr/>
          </p:nvSpPr>
          <p:spPr>
            <a:xfrm>
              <a:off x="4199122" y="3795808"/>
              <a:ext cx="1942103" cy="821451"/>
            </a:xfrm>
            <a:prstGeom prst="rect">
              <a:avLst/>
            </a:prstGeom>
            <a:noFill/>
            <a:ln>
              <a:noFill/>
            </a:ln>
          </p:spPr>
          <p:txBody>
            <a:bodyPr spcFirstLastPara="1" wrap="square" lIns="0" tIns="0" rIns="0" bIns="0" anchor="t" anchorCtr="0">
              <a:noAutofit/>
            </a:bodyPr>
            <a:lstStyle/>
            <a:p>
              <a:pPr marL="114300" marR="0" lvl="0" algn="ctr" rtl="0">
                <a:lnSpc>
                  <a:spcPct val="115000"/>
                </a:lnSpc>
                <a:spcBef>
                  <a:spcPts val="0"/>
                </a:spcBef>
                <a:spcAft>
                  <a:spcPts val="0"/>
                </a:spcAft>
                <a:buClr>
                  <a:srgbClr val="404040"/>
                </a:buClr>
                <a:buSzPts val="1800"/>
              </a:pPr>
              <a:r>
                <a:rPr lang="en-US" sz="1600" b="1" i="0" u="none" strike="noStrike" cap="none" dirty="0">
                  <a:solidFill>
                    <a:schemeClr val="dk1"/>
                  </a:solidFill>
                  <a:latin typeface="Roboto"/>
                  <a:ea typeface="Roboto"/>
                  <a:cs typeface="Roboto"/>
                  <a:sym typeface="Roboto"/>
                </a:rPr>
                <a:t>Summarize and Customize the </a:t>
              </a:r>
              <a:r>
                <a:rPr lang="en-US" sz="1600" b="1" dirty="0">
                  <a:solidFill>
                    <a:schemeClr val="dk1"/>
                  </a:solidFill>
                  <a:latin typeface="Roboto"/>
                  <a:ea typeface="Roboto"/>
                  <a:cs typeface="Roboto"/>
                  <a:sym typeface="Roboto"/>
                </a:rPr>
                <a:t>D</a:t>
              </a:r>
              <a:r>
                <a:rPr lang="en-US" sz="1600" b="1" i="0" u="none" strike="noStrike" cap="none" dirty="0">
                  <a:solidFill>
                    <a:schemeClr val="dk1"/>
                  </a:solidFill>
                  <a:latin typeface="Roboto"/>
                  <a:ea typeface="Roboto"/>
                  <a:cs typeface="Roboto"/>
                  <a:sym typeface="Roboto"/>
                </a:rPr>
                <a:t>ata with Pivot </a:t>
              </a:r>
              <a:r>
                <a:rPr lang="en-US" sz="1600" b="1" dirty="0">
                  <a:solidFill>
                    <a:schemeClr val="dk1"/>
                  </a:solidFill>
                  <a:latin typeface="Roboto"/>
                  <a:ea typeface="Roboto"/>
                  <a:cs typeface="Roboto"/>
                  <a:sym typeface="Roboto"/>
                </a:rPr>
                <a:t>T</a:t>
              </a:r>
              <a:r>
                <a:rPr lang="en-US" sz="1600" b="1" i="0" u="none" strike="noStrike" cap="none" dirty="0">
                  <a:solidFill>
                    <a:schemeClr val="dk1"/>
                  </a:solidFill>
                  <a:latin typeface="Roboto"/>
                  <a:ea typeface="Roboto"/>
                  <a:cs typeface="Roboto"/>
                  <a:sym typeface="Roboto"/>
                </a:rPr>
                <a:t>ables.</a:t>
              </a:r>
            </a:p>
          </p:txBody>
        </p:sp>
      </p:grpSp>
      <p:sp>
        <p:nvSpPr>
          <p:cNvPr id="29" name="TextBox 28">
            <a:extLst>
              <a:ext uri="{FF2B5EF4-FFF2-40B4-BE49-F238E27FC236}">
                <a16:creationId xmlns:a16="http://schemas.microsoft.com/office/drawing/2014/main" id="{29425C69-C6F2-B207-EB93-572F984382CD}"/>
              </a:ext>
            </a:extLst>
          </p:cNvPr>
          <p:cNvSpPr txBox="1"/>
          <p:nvPr/>
        </p:nvSpPr>
        <p:spPr>
          <a:xfrm>
            <a:off x="285117" y="1461114"/>
            <a:ext cx="7885134" cy="388953"/>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800"/>
              <a:buFont typeface="Arial"/>
              <a:buNone/>
            </a:pPr>
            <a:r>
              <a:rPr lang="en-US" sz="1800" b="0" i="0" u="none" strike="noStrike" cap="none" dirty="0">
                <a:solidFill>
                  <a:schemeClr val="tx1"/>
                </a:solidFill>
                <a:latin typeface="Roboto"/>
                <a:ea typeface="Roboto"/>
                <a:cs typeface="Roboto"/>
                <a:sym typeface="Roboto"/>
              </a:rPr>
              <a:t>At the end of this session, you will be able to:</a:t>
            </a:r>
          </a:p>
        </p:txBody>
      </p:sp>
      <p:sp>
        <p:nvSpPr>
          <p:cNvPr id="30" name="Google Shape;224;p9">
            <a:extLst>
              <a:ext uri="{FF2B5EF4-FFF2-40B4-BE49-F238E27FC236}">
                <a16:creationId xmlns:a16="http://schemas.microsoft.com/office/drawing/2014/main" id="{42FE08EF-08A3-46F1-B3D7-4CB3B54A8831}"/>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dirty="0">
                <a:solidFill>
                  <a:srgbClr val="FF0001"/>
                </a:solidFill>
                <a:latin typeface="Roboto"/>
                <a:ea typeface="Roboto"/>
                <a:cs typeface="Roboto"/>
                <a:sym typeface="Roboto"/>
              </a:rPr>
              <a:t>S</a:t>
            </a:r>
            <a:r>
              <a:rPr lang="en" sz="2800" b="1" i="0" u="none" strike="noStrike" cap="none" dirty="0">
                <a:solidFill>
                  <a:srgbClr val="FF0001"/>
                </a:solidFill>
                <a:latin typeface="Roboto"/>
                <a:ea typeface="Roboto"/>
                <a:cs typeface="Roboto"/>
                <a:sym typeface="Roboto"/>
              </a:rPr>
              <a:t>ession Overview</a:t>
            </a:r>
            <a:endParaRPr dirty="0"/>
          </a:p>
        </p:txBody>
      </p:sp>
      <p:sp>
        <p:nvSpPr>
          <p:cNvPr id="31" name="Google Shape;700;g1260d30935b_0_16">
            <a:extLst>
              <a:ext uri="{FF2B5EF4-FFF2-40B4-BE49-F238E27FC236}">
                <a16:creationId xmlns:a16="http://schemas.microsoft.com/office/drawing/2014/main" id="{48116DFA-4DF5-0E8E-BB20-E1738439C39D}"/>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extLst>
      <p:ext uri="{BB962C8B-B14F-4D97-AF65-F5344CB8AC3E}">
        <p14:creationId xmlns:p14="http://schemas.microsoft.com/office/powerpoint/2010/main" val="891583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D1E4144-7339-E1FF-84CD-52137DF2FA2D}"/>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0" name="Google Shape;340;p32"/>
          <p:cNvPicPr preferRelativeResize="0"/>
          <p:nvPr/>
        </p:nvPicPr>
        <p:blipFill rotWithShape="1">
          <a:blip r:embed="rId4">
            <a:alphaModFix/>
          </a:blip>
          <a:srcRect b="5148"/>
          <a:stretch/>
        </p:blipFill>
        <p:spPr>
          <a:xfrm>
            <a:off x="1676400" y="2171700"/>
            <a:ext cx="8851392" cy="4169664"/>
          </a:xfrm>
          <a:prstGeom prst="rect">
            <a:avLst/>
          </a:prstGeom>
          <a:noFill/>
          <a:ln>
            <a:noFill/>
          </a:ln>
        </p:spPr>
      </p:pic>
      <p:sp>
        <p:nvSpPr>
          <p:cNvPr id="341" name="Google Shape;341;p32"/>
          <p:cNvSpPr/>
          <p:nvPr/>
        </p:nvSpPr>
        <p:spPr>
          <a:xfrm>
            <a:off x="2625569" y="1206593"/>
            <a:ext cx="6940862" cy="644578"/>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want to get the current date and time in the worksheet.</a:t>
            </a:r>
            <a:endParaRPr dirty="0"/>
          </a:p>
        </p:txBody>
      </p:sp>
      <p:sp>
        <p:nvSpPr>
          <p:cNvPr id="2" name="Google Shape;327;p30">
            <a:extLst>
              <a:ext uri="{FF2B5EF4-FFF2-40B4-BE49-F238E27FC236}">
                <a16:creationId xmlns:a16="http://schemas.microsoft.com/office/drawing/2014/main" id="{8CC26C8B-77EB-10B2-8E5C-1D30DE450B4F}"/>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Date Functions</a:t>
            </a:r>
            <a:endParaRPr dirty="0"/>
          </a:p>
        </p:txBody>
      </p:sp>
      <p:sp>
        <p:nvSpPr>
          <p:cNvPr id="4" name="Google Shape;700;g1260d30935b_0_16">
            <a:extLst>
              <a:ext uri="{FF2B5EF4-FFF2-40B4-BE49-F238E27FC236}">
                <a16:creationId xmlns:a16="http://schemas.microsoft.com/office/drawing/2014/main" id="{676723AC-594F-6E90-D0E3-9213F227A896}"/>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93F404B-CEDF-59CF-FE4F-9186E26EACE9}"/>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7" name="Google Shape;347;p33"/>
          <p:cNvPicPr preferRelativeResize="0"/>
          <p:nvPr/>
        </p:nvPicPr>
        <p:blipFill rotWithShape="1">
          <a:blip r:embed="rId4">
            <a:alphaModFix/>
          </a:blip>
          <a:srcRect b="4816"/>
          <a:stretch/>
        </p:blipFill>
        <p:spPr>
          <a:xfrm>
            <a:off x="1670304" y="2171700"/>
            <a:ext cx="8851392" cy="4169664"/>
          </a:xfrm>
          <a:prstGeom prst="rect">
            <a:avLst/>
          </a:prstGeom>
          <a:noFill/>
          <a:ln>
            <a:noFill/>
          </a:ln>
        </p:spPr>
      </p:pic>
      <p:sp>
        <p:nvSpPr>
          <p:cNvPr id="348" name="Google Shape;348;p33"/>
          <p:cNvSpPr/>
          <p:nvPr/>
        </p:nvSpPr>
        <p:spPr>
          <a:xfrm>
            <a:off x="2592466" y="1219248"/>
            <a:ext cx="6805534" cy="61459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want to display only the current time in the worksheet.</a:t>
            </a:r>
            <a:endParaRPr dirty="0"/>
          </a:p>
        </p:txBody>
      </p:sp>
      <p:sp>
        <p:nvSpPr>
          <p:cNvPr id="2" name="Google Shape;327;p30">
            <a:extLst>
              <a:ext uri="{FF2B5EF4-FFF2-40B4-BE49-F238E27FC236}">
                <a16:creationId xmlns:a16="http://schemas.microsoft.com/office/drawing/2014/main" id="{FD1ED620-5414-82C0-5D74-CA9C8CD8E877}"/>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Date Functions</a:t>
            </a:r>
            <a:endParaRPr dirty="0"/>
          </a:p>
        </p:txBody>
      </p:sp>
      <p:sp>
        <p:nvSpPr>
          <p:cNvPr id="4" name="Google Shape;700;g1260d30935b_0_16">
            <a:extLst>
              <a:ext uri="{FF2B5EF4-FFF2-40B4-BE49-F238E27FC236}">
                <a16:creationId xmlns:a16="http://schemas.microsoft.com/office/drawing/2014/main" id="{3DEDB65F-2EFE-26B9-7B81-61107EE1F214}"/>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3D7BC22-9E0E-444F-54F3-DD444EB4ADB7}"/>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Google Shape;354;p34"/>
          <p:cNvPicPr preferRelativeResize="0"/>
          <p:nvPr/>
        </p:nvPicPr>
        <p:blipFill rotWithShape="1">
          <a:blip r:embed="rId4">
            <a:alphaModFix/>
          </a:blip>
          <a:srcRect b="5063"/>
          <a:stretch/>
        </p:blipFill>
        <p:spPr>
          <a:xfrm>
            <a:off x="1676400" y="2171700"/>
            <a:ext cx="8851392" cy="4169664"/>
          </a:xfrm>
          <a:prstGeom prst="rect">
            <a:avLst/>
          </a:prstGeom>
          <a:noFill/>
          <a:ln>
            <a:noFill/>
          </a:ln>
        </p:spPr>
      </p:pic>
      <p:sp>
        <p:nvSpPr>
          <p:cNvPr id="355" name="Google Shape;355;p34"/>
          <p:cNvSpPr/>
          <p:nvPr/>
        </p:nvSpPr>
        <p:spPr>
          <a:xfrm>
            <a:off x="2699586" y="1199098"/>
            <a:ext cx="6743211" cy="65956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want to set a data which is written in date but not a date in the proper date format.  </a:t>
            </a:r>
            <a:endParaRPr dirty="0"/>
          </a:p>
        </p:txBody>
      </p:sp>
      <p:sp>
        <p:nvSpPr>
          <p:cNvPr id="2" name="Google Shape;327;p30">
            <a:extLst>
              <a:ext uri="{FF2B5EF4-FFF2-40B4-BE49-F238E27FC236}">
                <a16:creationId xmlns:a16="http://schemas.microsoft.com/office/drawing/2014/main" id="{38FFE4D9-DECD-6F7C-70CD-84BC6D364A1C}"/>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Date Functions</a:t>
            </a:r>
            <a:endParaRPr dirty="0"/>
          </a:p>
        </p:txBody>
      </p:sp>
      <p:sp>
        <p:nvSpPr>
          <p:cNvPr id="4" name="Google Shape;700;g1260d30935b_0_16">
            <a:extLst>
              <a:ext uri="{FF2B5EF4-FFF2-40B4-BE49-F238E27FC236}">
                <a16:creationId xmlns:a16="http://schemas.microsoft.com/office/drawing/2014/main" id="{66975E52-7C09-2004-C845-F9D33B0F9AAF}"/>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636DF2A-DBF1-F6E9-8243-EB169044BAE3}"/>
              </a:ext>
            </a:extLst>
          </p:cNvPr>
          <p:cNvSpPr/>
          <p:nvPr/>
        </p:nvSpPr>
        <p:spPr>
          <a:xfrm>
            <a:off x="1212850" y="1064374"/>
            <a:ext cx="1022580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1" name="Google Shape;361;p35"/>
          <p:cNvPicPr preferRelativeResize="0"/>
          <p:nvPr/>
        </p:nvPicPr>
        <p:blipFill rotWithShape="1">
          <a:blip r:embed="rId4">
            <a:alphaModFix/>
          </a:blip>
          <a:srcRect b="5443"/>
          <a:stretch/>
        </p:blipFill>
        <p:spPr>
          <a:xfrm>
            <a:off x="1670304" y="2171700"/>
            <a:ext cx="8851392" cy="4169664"/>
          </a:xfrm>
          <a:prstGeom prst="rect">
            <a:avLst/>
          </a:prstGeom>
          <a:noFill/>
          <a:ln>
            <a:noFill/>
          </a:ln>
        </p:spPr>
      </p:pic>
      <p:sp>
        <p:nvSpPr>
          <p:cNvPr id="362" name="Google Shape;362;p35"/>
          <p:cNvSpPr/>
          <p:nvPr/>
        </p:nvSpPr>
        <p:spPr>
          <a:xfrm>
            <a:off x="1403546" y="1184816"/>
            <a:ext cx="10035104" cy="688131"/>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want to display a data written in time but is not actually into a proper time format.</a:t>
            </a:r>
            <a:endParaRPr dirty="0"/>
          </a:p>
        </p:txBody>
      </p:sp>
      <p:sp>
        <p:nvSpPr>
          <p:cNvPr id="2" name="Google Shape;327;p30">
            <a:extLst>
              <a:ext uri="{FF2B5EF4-FFF2-40B4-BE49-F238E27FC236}">
                <a16:creationId xmlns:a16="http://schemas.microsoft.com/office/drawing/2014/main" id="{57DE6222-A53A-E68B-AE4E-E7E37F7BB9EB}"/>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Date Functions</a:t>
            </a:r>
            <a:endParaRPr dirty="0"/>
          </a:p>
        </p:txBody>
      </p:sp>
      <p:sp>
        <p:nvSpPr>
          <p:cNvPr id="4" name="Google Shape;700;g1260d30935b_0_16">
            <a:extLst>
              <a:ext uri="{FF2B5EF4-FFF2-40B4-BE49-F238E27FC236}">
                <a16:creationId xmlns:a16="http://schemas.microsoft.com/office/drawing/2014/main" id="{7C6833D5-9ED9-193A-9A89-CAB7959771F1}"/>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4850213-2142-A499-0DD2-BF8B6A7C4DE8}"/>
              </a:ext>
            </a:extLst>
          </p:cNvPr>
          <p:cNvSpPr/>
          <p:nvPr/>
        </p:nvSpPr>
        <p:spPr>
          <a:xfrm>
            <a:off x="1171024" y="1064374"/>
            <a:ext cx="10225799"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 name="Google Shape;368;p36"/>
          <p:cNvPicPr preferRelativeResize="0"/>
          <p:nvPr/>
        </p:nvPicPr>
        <p:blipFill rotWithShape="1">
          <a:blip r:embed="rId4">
            <a:alphaModFix/>
          </a:blip>
          <a:srcRect b="5287"/>
          <a:stretch/>
        </p:blipFill>
        <p:spPr>
          <a:xfrm>
            <a:off x="1680735" y="2171700"/>
            <a:ext cx="8851392" cy="4169664"/>
          </a:xfrm>
          <a:prstGeom prst="rect">
            <a:avLst/>
          </a:prstGeom>
          <a:noFill/>
          <a:ln>
            <a:noFill/>
          </a:ln>
        </p:spPr>
      </p:pic>
      <p:sp>
        <p:nvSpPr>
          <p:cNvPr id="369" name="Google Shape;369;p36"/>
          <p:cNvSpPr/>
          <p:nvPr/>
        </p:nvSpPr>
        <p:spPr>
          <a:xfrm>
            <a:off x="1212850" y="1214088"/>
            <a:ext cx="10259913" cy="62958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need to get the count of all the holidays from a list of holidays for a given date range. </a:t>
            </a:r>
            <a:endParaRPr dirty="0"/>
          </a:p>
        </p:txBody>
      </p:sp>
      <p:sp>
        <p:nvSpPr>
          <p:cNvPr id="2" name="Google Shape;327;p30">
            <a:extLst>
              <a:ext uri="{FF2B5EF4-FFF2-40B4-BE49-F238E27FC236}">
                <a16:creationId xmlns:a16="http://schemas.microsoft.com/office/drawing/2014/main" id="{D09F8482-36DC-EC2C-63AF-033CE7172A6D}"/>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Date Functions</a:t>
            </a:r>
            <a:endParaRPr dirty="0"/>
          </a:p>
        </p:txBody>
      </p:sp>
      <p:sp>
        <p:nvSpPr>
          <p:cNvPr id="5" name="Google Shape;700;g1260d30935b_0_16">
            <a:extLst>
              <a:ext uri="{FF2B5EF4-FFF2-40B4-BE49-F238E27FC236}">
                <a16:creationId xmlns:a16="http://schemas.microsoft.com/office/drawing/2014/main" id="{609307EF-4B2C-FAD9-FC72-B83CAFD60C38}"/>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49640B4-3383-9DCD-6920-4145C0010263}"/>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5" name="Google Shape;375;p37"/>
          <p:cNvPicPr preferRelativeResize="0"/>
          <p:nvPr/>
        </p:nvPicPr>
        <p:blipFill rotWithShape="1">
          <a:blip r:embed="rId4">
            <a:alphaModFix/>
          </a:blip>
          <a:srcRect b="5116"/>
          <a:stretch/>
        </p:blipFill>
        <p:spPr>
          <a:xfrm>
            <a:off x="1671127" y="2171700"/>
            <a:ext cx="8851392" cy="4169664"/>
          </a:xfrm>
          <a:prstGeom prst="rect">
            <a:avLst/>
          </a:prstGeom>
          <a:noFill/>
          <a:ln>
            <a:noFill/>
          </a:ln>
        </p:spPr>
      </p:pic>
      <p:sp>
        <p:nvSpPr>
          <p:cNvPr id="376" name="Google Shape;376;p37"/>
          <p:cNvSpPr/>
          <p:nvPr/>
        </p:nvSpPr>
        <p:spPr>
          <a:xfrm>
            <a:off x="2282677" y="1199098"/>
            <a:ext cx="7913473" cy="65956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need to get the count of holidays for a date range from a list of holidays including Saturdays (considering only Sunday as holiday). </a:t>
            </a:r>
            <a:endParaRPr dirty="0"/>
          </a:p>
        </p:txBody>
      </p:sp>
      <p:sp>
        <p:nvSpPr>
          <p:cNvPr id="2" name="Google Shape;327;p30">
            <a:extLst>
              <a:ext uri="{FF2B5EF4-FFF2-40B4-BE49-F238E27FC236}">
                <a16:creationId xmlns:a16="http://schemas.microsoft.com/office/drawing/2014/main" id="{97283DCC-FF99-2F36-A1B2-E1E51E1843DD}"/>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Date Functions</a:t>
            </a:r>
            <a:endParaRPr dirty="0"/>
          </a:p>
        </p:txBody>
      </p:sp>
      <p:sp>
        <p:nvSpPr>
          <p:cNvPr id="4" name="Google Shape;700;g1260d30935b_0_16">
            <a:extLst>
              <a:ext uri="{FF2B5EF4-FFF2-40B4-BE49-F238E27FC236}">
                <a16:creationId xmlns:a16="http://schemas.microsoft.com/office/drawing/2014/main" id="{184480BE-61BA-F7B5-0563-0045247E5249}"/>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6391874-9C02-5523-3C29-AC1429A4E043}"/>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2" name="Google Shape;382;p38"/>
          <p:cNvPicPr preferRelativeResize="0"/>
          <p:nvPr/>
        </p:nvPicPr>
        <p:blipFill rotWithShape="1">
          <a:blip r:embed="rId4">
            <a:alphaModFix/>
          </a:blip>
          <a:srcRect b="4827"/>
          <a:stretch/>
        </p:blipFill>
        <p:spPr>
          <a:xfrm>
            <a:off x="1676400" y="2171700"/>
            <a:ext cx="8851392" cy="4169664"/>
          </a:xfrm>
          <a:prstGeom prst="rect">
            <a:avLst/>
          </a:prstGeom>
          <a:noFill/>
          <a:ln>
            <a:noFill/>
          </a:ln>
        </p:spPr>
      </p:pic>
      <p:sp>
        <p:nvSpPr>
          <p:cNvPr id="383" name="Google Shape;383;p38"/>
          <p:cNvSpPr/>
          <p:nvPr/>
        </p:nvSpPr>
        <p:spPr>
          <a:xfrm>
            <a:off x="3757552" y="1199098"/>
            <a:ext cx="4676896" cy="65956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Formula continued from previous slide:</a:t>
            </a:r>
            <a:endParaRPr dirty="0"/>
          </a:p>
        </p:txBody>
      </p:sp>
      <p:sp>
        <p:nvSpPr>
          <p:cNvPr id="4" name="Google Shape;700;g1260d30935b_0_16">
            <a:extLst>
              <a:ext uri="{FF2B5EF4-FFF2-40B4-BE49-F238E27FC236}">
                <a16:creationId xmlns:a16="http://schemas.microsoft.com/office/drawing/2014/main" id="{605BA58B-586C-57E4-2718-DC9C20EA61C5}"/>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
        <p:nvSpPr>
          <p:cNvPr id="6" name="Google Shape;327;p30">
            <a:extLst>
              <a:ext uri="{FF2B5EF4-FFF2-40B4-BE49-F238E27FC236}">
                <a16:creationId xmlns:a16="http://schemas.microsoft.com/office/drawing/2014/main" id="{28D672F4-053D-94AF-6A36-82180DEFB856}"/>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Date Functions</a:t>
            </a:r>
            <a:endParaRPr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D0B5870-F525-5F8F-EB00-06BDDA418760}"/>
              </a:ext>
            </a:extLst>
          </p:cNvPr>
          <p:cNvSpPr/>
          <p:nvPr/>
        </p:nvSpPr>
        <p:spPr>
          <a:xfrm>
            <a:off x="536874" y="2256541"/>
            <a:ext cx="5559126" cy="1988888"/>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Google Shape;388;p39"/>
          <p:cNvSpPr/>
          <p:nvPr/>
        </p:nvSpPr>
        <p:spPr>
          <a:xfrm>
            <a:off x="946507" y="2449662"/>
            <a:ext cx="5035194" cy="1652438"/>
          </a:xfrm>
          <a:prstGeom prst="roundRect">
            <a:avLst>
              <a:gd name="adj" fmla="val 0"/>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0" i="0" u="none" strike="noStrike" cap="none" dirty="0">
                <a:solidFill>
                  <a:schemeClr val="tx1"/>
                </a:solidFill>
                <a:latin typeface="Roboto"/>
                <a:ea typeface="Roboto"/>
                <a:cs typeface="Roboto"/>
                <a:sym typeface="Roboto"/>
              </a:rPr>
              <a:t>Apart from basic sorting. we can perform sorting in various ways. It includes:</a:t>
            </a:r>
            <a:endParaRPr dirty="0">
              <a:solidFill>
                <a:schemeClr val="tx1"/>
              </a:solidFill>
            </a:endParaRPr>
          </a:p>
          <a:p>
            <a:pPr marL="342900" marR="0" lvl="0" indent="-342900" algn="l" rtl="0">
              <a:lnSpc>
                <a:spcPct val="100000"/>
              </a:lnSpc>
              <a:spcBef>
                <a:spcPts val="1200"/>
              </a:spcBef>
              <a:spcAft>
                <a:spcPts val="0"/>
              </a:spcAft>
              <a:buClr>
                <a:schemeClr val="dk1"/>
              </a:buClr>
              <a:buSzPts val="2000"/>
              <a:buFont typeface="Arial"/>
              <a:buChar char="•"/>
            </a:pPr>
            <a:r>
              <a:rPr lang="en" sz="2000" b="0" i="0" u="none" strike="noStrike" cap="none" dirty="0">
                <a:solidFill>
                  <a:schemeClr val="tx1"/>
                </a:solidFill>
                <a:latin typeface="Roboto"/>
                <a:ea typeface="Roboto"/>
                <a:cs typeface="Roboto"/>
                <a:sym typeface="Roboto"/>
              </a:rPr>
              <a:t>Custom Sort</a:t>
            </a:r>
            <a:endParaRPr dirty="0">
              <a:solidFill>
                <a:schemeClr val="tx1"/>
              </a:solidFill>
            </a:endParaRPr>
          </a:p>
          <a:p>
            <a:pPr marL="342900" marR="0" lvl="0" indent="-342900" algn="l" rtl="0">
              <a:lnSpc>
                <a:spcPct val="100000"/>
              </a:lnSpc>
              <a:spcBef>
                <a:spcPts val="1200"/>
              </a:spcBef>
              <a:spcAft>
                <a:spcPts val="0"/>
              </a:spcAft>
              <a:buClr>
                <a:schemeClr val="dk1"/>
              </a:buClr>
              <a:buSzPts val="2000"/>
              <a:buFont typeface="Arial"/>
              <a:buChar char="•"/>
            </a:pPr>
            <a:r>
              <a:rPr lang="en" sz="2000" b="0" i="0" u="none" strike="noStrike" cap="none" dirty="0">
                <a:solidFill>
                  <a:schemeClr val="tx1"/>
                </a:solidFill>
                <a:latin typeface="Roboto"/>
                <a:ea typeface="Roboto"/>
                <a:cs typeface="Roboto"/>
                <a:sym typeface="Roboto"/>
              </a:rPr>
              <a:t>Horizontal Sort</a:t>
            </a:r>
            <a:endParaRPr dirty="0">
              <a:solidFill>
                <a:schemeClr val="tx1"/>
              </a:solidFill>
            </a:endParaRPr>
          </a:p>
        </p:txBody>
      </p:sp>
      <p:sp>
        <p:nvSpPr>
          <p:cNvPr id="389" name="Google Shape;389;p39"/>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Advanced Sorting</a:t>
            </a:r>
            <a:endParaRPr dirty="0"/>
          </a:p>
        </p:txBody>
      </p:sp>
      <p:pic>
        <p:nvPicPr>
          <p:cNvPr id="3" name="Picture 2" descr="A picture containing screenshot, graphics, rectangle, colorfulness&#10;&#10;Description automatically generated">
            <a:extLst>
              <a:ext uri="{FF2B5EF4-FFF2-40B4-BE49-F238E27FC236}">
                <a16:creationId xmlns:a16="http://schemas.microsoft.com/office/drawing/2014/main" id="{B4BDB4C7-93E6-9C3F-309E-6E2DAC11E710}"/>
              </a:ext>
            </a:extLst>
          </p:cNvPr>
          <p:cNvPicPr>
            <a:picLocks noChangeAspect="1"/>
          </p:cNvPicPr>
          <p:nvPr/>
        </p:nvPicPr>
        <p:blipFill>
          <a:blip r:embed="rId4"/>
          <a:stretch>
            <a:fillRect/>
          </a:stretch>
        </p:blipFill>
        <p:spPr>
          <a:xfrm>
            <a:off x="6921907" y="1313934"/>
            <a:ext cx="3923894" cy="3923894"/>
          </a:xfrm>
          <a:prstGeom prst="rect">
            <a:avLst/>
          </a:prstGeom>
        </p:spPr>
      </p:pic>
      <p:sp>
        <p:nvSpPr>
          <p:cNvPr id="4" name="Google Shape;700;g1260d30935b_0_16">
            <a:extLst>
              <a:ext uri="{FF2B5EF4-FFF2-40B4-BE49-F238E27FC236}">
                <a16:creationId xmlns:a16="http://schemas.microsoft.com/office/drawing/2014/main" id="{47315068-C0AC-7EEB-1F8D-46F291FCE3A7}"/>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0966860-B430-8071-BEC1-4BA47607A9EC}"/>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5" name="Google Shape;395;p40"/>
          <p:cNvPicPr preferRelativeResize="0"/>
          <p:nvPr/>
        </p:nvPicPr>
        <p:blipFill rotWithShape="1">
          <a:blip r:embed="rId4">
            <a:alphaModFix/>
          </a:blip>
          <a:srcRect b="4890"/>
          <a:stretch/>
        </p:blipFill>
        <p:spPr>
          <a:xfrm>
            <a:off x="1676400" y="2171700"/>
            <a:ext cx="8851392" cy="4169664"/>
          </a:xfrm>
          <a:prstGeom prst="rect">
            <a:avLst/>
          </a:prstGeom>
          <a:noFill/>
          <a:ln>
            <a:noFill/>
          </a:ln>
        </p:spPr>
      </p:pic>
      <p:sp>
        <p:nvSpPr>
          <p:cNvPr id="396" name="Google Shape;396;p40"/>
          <p:cNvSpPr/>
          <p:nvPr/>
        </p:nvSpPr>
        <p:spPr>
          <a:xfrm>
            <a:off x="2891641" y="1192002"/>
            <a:ext cx="7379032" cy="67455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need to sort the </a:t>
            </a:r>
            <a:r>
              <a:rPr lang="en" sz="2000" dirty="0">
                <a:solidFill>
                  <a:schemeClr val="dk1"/>
                </a:solidFill>
                <a:latin typeface="Roboto"/>
                <a:ea typeface="Roboto"/>
                <a:cs typeface="Roboto"/>
                <a:sym typeface="Roboto"/>
              </a:rPr>
              <a:t>S</a:t>
            </a:r>
            <a:r>
              <a:rPr lang="en" sz="2000" b="0" i="0" u="none" strike="noStrike" cap="none" dirty="0">
                <a:solidFill>
                  <a:schemeClr val="dk1"/>
                </a:solidFill>
                <a:latin typeface="Roboto"/>
                <a:ea typeface="Roboto"/>
                <a:cs typeface="Roboto"/>
                <a:sym typeface="Roboto"/>
              </a:rPr>
              <a:t>alesRep column based on the order mentioned in the right side for the SalesRep </a:t>
            </a:r>
            <a:r>
              <a:rPr lang="en" sz="2000" dirty="0">
                <a:solidFill>
                  <a:schemeClr val="dk1"/>
                </a:solidFill>
                <a:latin typeface="Roboto"/>
                <a:ea typeface="Roboto"/>
                <a:cs typeface="Roboto"/>
                <a:sym typeface="Roboto"/>
              </a:rPr>
              <a:t>N</a:t>
            </a:r>
            <a:r>
              <a:rPr lang="en" sz="2000" b="0" i="0" u="none" strike="noStrike" cap="none" dirty="0">
                <a:solidFill>
                  <a:schemeClr val="dk1"/>
                </a:solidFill>
                <a:latin typeface="Roboto"/>
                <a:ea typeface="Roboto"/>
                <a:cs typeface="Roboto"/>
                <a:sym typeface="Roboto"/>
              </a:rPr>
              <a:t>ames. </a:t>
            </a:r>
            <a:endParaRPr dirty="0"/>
          </a:p>
        </p:txBody>
      </p:sp>
      <p:sp>
        <p:nvSpPr>
          <p:cNvPr id="2" name="Google Shape;389;p39">
            <a:extLst>
              <a:ext uri="{FF2B5EF4-FFF2-40B4-BE49-F238E27FC236}">
                <a16:creationId xmlns:a16="http://schemas.microsoft.com/office/drawing/2014/main" id="{EB7F4E30-20D6-3400-3A49-9F1C5EECE6B7}"/>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Advanced Sorting</a:t>
            </a:r>
            <a:endParaRPr dirty="0"/>
          </a:p>
        </p:txBody>
      </p:sp>
      <p:sp>
        <p:nvSpPr>
          <p:cNvPr id="4" name="Google Shape;700;g1260d30935b_0_16">
            <a:extLst>
              <a:ext uri="{FF2B5EF4-FFF2-40B4-BE49-F238E27FC236}">
                <a16:creationId xmlns:a16="http://schemas.microsoft.com/office/drawing/2014/main" id="{BCA7800B-3E16-92A2-1D2C-9B651F17F946}"/>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28CB9E8-FB75-5B04-98CF-1C2109894001}"/>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2" name="Google Shape;402;p41"/>
          <p:cNvPicPr preferRelativeResize="0"/>
          <p:nvPr/>
        </p:nvPicPr>
        <p:blipFill rotWithShape="1">
          <a:blip r:embed="rId4">
            <a:alphaModFix/>
          </a:blip>
          <a:srcRect b="4789"/>
          <a:stretch/>
        </p:blipFill>
        <p:spPr>
          <a:xfrm>
            <a:off x="1676400" y="2171700"/>
            <a:ext cx="8851392" cy="4169664"/>
          </a:xfrm>
          <a:prstGeom prst="rect">
            <a:avLst/>
          </a:prstGeom>
          <a:noFill/>
          <a:ln>
            <a:noFill/>
          </a:ln>
        </p:spPr>
      </p:pic>
      <p:sp>
        <p:nvSpPr>
          <p:cNvPr id="403" name="Google Shape;403;p41"/>
          <p:cNvSpPr/>
          <p:nvPr/>
        </p:nvSpPr>
        <p:spPr>
          <a:xfrm>
            <a:off x="1696833" y="1208665"/>
            <a:ext cx="8940561" cy="64457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will select the column of SalesRep where we want the sorting to be done.</a:t>
            </a:r>
            <a:endParaRPr dirty="0"/>
          </a:p>
        </p:txBody>
      </p:sp>
      <p:sp>
        <p:nvSpPr>
          <p:cNvPr id="2" name="Google Shape;389;p39">
            <a:extLst>
              <a:ext uri="{FF2B5EF4-FFF2-40B4-BE49-F238E27FC236}">
                <a16:creationId xmlns:a16="http://schemas.microsoft.com/office/drawing/2014/main" id="{BA2C064E-1FF0-2D34-B72C-41906749D1A2}"/>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Advanced Sorting</a:t>
            </a:r>
            <a:endParaRPr dirty="0"/>
          </a:p>
        </p:txBody>
      </p:sp>
      <p:sp>
        <p:nvSpPr>
          <p:cNvPr id="4" name="Google Shape;700;g1260d30935b_0_16">
            <a:extLst>
              <a:ext uri="{FF2B5EF4-FFF2-40B4-BE49-F238E27FC236}">
                <a16:creationId xmlns:a16="http://schemas.microsoft.com/office/drawing/2014/main" id="{EF315197-6110-D5A5-107A-B7B9E1E5C839}"/>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9"/>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dirty="0">
                <a:solidFill>
                  <a:srgbClr val="FF0001"/>
                </a:solidFill>
                <a:latin typeface="Roboto"/>
                <a:ea typeface="Roboto"/>
                <a:cs typeface="Roboto"/>
                <a:sym typeface="Roboto"/>
              </a:rPr>
              <a:t>Advance </a:t>
            </a:r>
            <a:r>
              <a:rPr lang="en" sz="2800" b="1" i="0" u="none" strike="noStrike" cap="none" dirty="0">
                <a:solidFill>
                  <a:srgbClr val="FF0001"/>
                </a:solidFill>
                <a:latin typeface="Roboto"/>
                <a:ea typeface="Roboto"/>
                <a:cs typeface="Roboto"/>
                <a:sym typeface="Roboto"/>
              </a:rPr>
              <a:t>Functions in MS Excel</a:t>
            </a:r>
            <a:endParaRPr dirty="0"/>
          </a:p>
        </p:txBody>
      </p:sp>
      <p:grpSp>
        <p:nvGrpSpPr>
          <p:cNvPr id="2" name="Group 1">
            <a:extLst>
              <a:ext uri="{FF2B5EF4-FFF2-40B4-BE49-F238E27FC236}">
                <a16:creationId xmlns:a16="http://schemas.microsoft.com/office/drawing/2014/main" id="{C73EEA80-3618-838B-5EED-581D14DB6AC5}"/>
              </a:ext>
            </a:extLst>
          </p:cNvPr>
          <p:cNvGrpSpPr/>
          <p:nvPr/>
        </p:nvGrpSpPr>
        <p:grpSpPr>
          <a:xfrm>
            <a:off x="525738" y="1249400"/>
            <a:ext cx="4469890" cy="4716801"/>
            <a:chOff x="525738" y="1249400"/>
            <a:chExt cx="4469890" cy="4716801"/>
          </a:xfrm>
        </p:grpSpPr>
        <p:pic>
          <p:nvPicPr>
            <p:cNvPr id="4" name="Graphic 3" descr="Man in a polo shirt">
              <a:extLst>
                <a:ext uri="{FF2B5EF4-FFF2-40B4-BE49-F238E27FC236}">
                  <a16:creationId xmlns:a16="http://schemas.microsoft.com/office/drawing/2014/main" id="{A7998D65-EF13-BD96-266D-3C9B1797E9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206395" y="3030726"/>
              <a:ext cx="789233" cy="2935475"/>
            </a:xfrm>
            <a:prstGeom prst="rect">
              <a:avLst/>
            </a:prstGeom>
          </p:spPr>
        </p:pic>
        <p:pic>
          <p:nvPicPr>
            <p:cNvPr id="5" name="Graphic 4" descr="Woman in black skirt">
              <a:extLst>
                <a:ext uri="{FF2B5EF4-FFF2-40B4-BE49-F238E27FC236}">
                  <a16:creationId xmlns:a16="http://schemas.microsoft.com/office/drawing/2014/main" id="{E46292D7-8F7B-E3D5-5FF8-E772C11488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738" y="3030726"/>
              <a:ext cx="1067391" cy="2840577"/>
            </a:xfrm>
            <a:prstGeom prst="rect">
              <a:avLst/>
            </a:prstGeom>
          </p:spPr>
        </p:pic>
        <p:grpSp>
          <p:nvGrpSpPr>
            <p:cNvPr id="6" name="Group 5">
              <a:extLst>
                <a:ext uri="{FF2B5EF4-FFF2-40B4-BE49-F238E27FC236}">
                  <a16:creationId xmlns:a16="http://schemas.microsoft.com/office/drawing/2014/main" id="{30A52C75-51DF-9033-7925-AC96F0B28A95}"/>
                </a:ext>
              </a:extLst>
            </p:cNvPr>
            <p:cNvGrpSpPr/>
            <p:nvPr/>
          </p:nvGrpSpPr>
          <p:grpSpPr>
            <a:xfrm>
              <a:off x="861424" y="1551283"/>
              <a:ext cx="1652432" cy="1479443"/>
              <a:chOff x="3057498" y="1775712"/>
              <a:chExt cx="1457325" cy="1209675"/>
            </a:xfrm>
          </p:grpSpPr>
          <p:pic>
            <p:nvPicPr>
              <p:cNvPr id="10" name="Graphic 9" descr="Elongated speech bubble">
                <a:extLst>
                  <a:ext uri="{FF2B5EF4-FFF2-40B4-BE49-F238E27FC236}">
                    <a16:creationId xmlns:a16="http://schemas.microsoft.com/office/drawing/2014/main" id="{B50FD922-0714-7629-FCD3-7B726A1B4B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57498" y="1775712"/>
                <a:ext cx="1457325" cy="1209675"/>
              </a:xfrm>
              <a:prstGeom prst="rect">
                <a:avLst/>
              </a:prstGeom>
            </p:spPr>
          </p:pic>
          <p:sp>
            <p:nvSpPr>
              <p:cNvPr id="11" name="TextBox 10">
                <a:extLst>
                  <a:ext uri="{FF2B5EF4-FFF2-40B4-BE49-F238E27FC236}">
                    <a16:creationId xmlns:a16="http://schemas.microsoft.com/office/drawing/2014/main" id="{7CA58310-A561-AC08-13A9-E5E23D5D55BD}"/>
                  </a:ext>
                </a:extLst>
              </p:cNvPr>
              <p:cNvSpPr txBox="1"/>
              <p:nvPr/>
            </p:nvSpPr>
            <p:spPr>
              <a:xfrm>
                <a:off x="3319054" y="2102066"/>
                <a:ext cx="1050295" cy="352317"/>
              </a:xfrm>
              <a:prstGeom prst="rect">
                <a:avLst/>
              </a:prstGeom>
              <a:noFill/>
            </p:spPr>
            <p:txBody>
              <a:bodyPr wrap="square" rtlCol="0">
                <a:spAutoFit/>
              </a:bodyPr>
              <a:lstStyle/>
              <a:p>
                <a:r>
                  <a:rPr lang="en-US" sz="1100" dirty="0">
                    <a:solidFill>
                      <a:schemeClr val="tx1"/>
                    </a:solidFill>
                    <a:latin typeface="Roboto" panose="02000000000000000000" pitchFamily="2" charset="0"/>
                    <a:ea typeface="Roboto" panose="02000000000000000000" pitchFamily="2" charset="0"/>
                    <a:cs typeface="Roboto" panose="02000000000000000000" pitchFamily="2" charset="0"/>
                  </a:rPr>
                  <a:t>Hi John, Good Morning! </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7" name="Group 6">
              <a:extLst>
                <a:ext uri="{FF2B5EF4-FFF2-40B4-BE49-F238E27FC236}">
                  <a16:creationId xmlns:a16="http://schemas.microsoft.com/office/drawing/2014/main" id="{B7FF0DBB-E2E4-135F-AD29-185E383C299C}"/>
                </a:ext>
              </a:extLst>
            </p:cNvPr>
            <p:cNvGrpSpPr/>
            <p:nvPr/>
          </p:nvGrpSpPr>
          <p:grpSpPr>
            <a:xfrm flipH="1">
              <a:off x="2550450" y="1249400"/>
              <a:ext cx="2204078" cy="1781325"/>
              <a:chOff x="2975372" y="1711269"/>
              <a:chExt cx="1650694" cy="1209675"/>
            </a:xfrm>
          </p:grpSpPr>
          <p:pic>
            <p:nvPicPr>
              <p:cNvPr id="8" name="Graphic 7" descr="Elongated speech bubble">
                <a:extLst>
                  <a:ext uri="{FF2B5EF4-FFF2-40B4-BE49-F238E27FC236}">
                    <a16:creationId xmlns:a16="http://schemas.microsoft.com/office/drawing/2014/main" id="{4677EE23-1B7A-EF97-C8A9-26B6DCDD9A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75372" y="1711269"/>
                <a:ext cx="1650694" cy="1209675"/>
              </a:xfrm>
              <a:prstGeom prst="rect">
                <a:avLst/>
              </a:prstGeom>
            </p:spPr>
          </p:pic>
          <p:sp>
            <p:nvSpPr>
              <p:cNvPr id="9" name="TextBox 8">
                <a:extLst>
                  <a:ext uri="{FF2B5EF4-FFF2-40B4-BE49-F238E27FC236}">
                    <a16:creationId xmlns:a16="http://schemas.microsoft.com/office/drawing/2014/main" id="{D05B2242-0698-C776-128E-772637C24443}"/>
                  </a:ext>
                </a:extLst>
              </p:cNvPr>
              <p:cNvSpPr txBox="1"/>
              <p:nvPr/>
            </p:nvSpPr>
            <p:spPr>
              <a:xfrm>
                <a:off x="3186378" y="1969378"/>
                <a:ext cx="1244982" cy="522518"/>
              </a:xfrm>
              <a:prstGeom prst="rect">
                <a:avLst/>
              </a:prstGeom>
              <a:noFill/>
            </p:spPr>
            <p:txBody>
              <a:bodyPr wrap="square" rtlCol="0">
                <a:spAutoFit/>
              </a:bodyPr>
              <a:lstStyle/>
              <a:p>
                <a:r>
                  <a:rPr lang="en-US" sz="1100" dirty="0">
                    <a:solidFill>
                      <a:schemeClr val="tx1"/>
                    </a:solidFill>
                    <a:latin typeface="Roboto" panose="02000000000000000000" pitchFamily="2" charset="0"/>
                    <a:ea typeface="Roboto" panose="02000000000000000000" pitchFamily="2" charset="0"/>
                    <a:cs typeface="Roboto" panose="02000000000000000000" pitchFamily="2" charset="0"/>
                  </a:rPr>
                  <a:t>Hi Maria, Today, we will learn about some complex functions in MS Excel.</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cxnSp>
        <p:nvCxnSpPr>
          <p:cNvPr id="12" name="Straight Connector 11">
            <a:extLst>
              <a:ext uri="{FF2B5EF4-FFF2-40B4-BE49-F238E27FC236}">
                <a16:creationId xmlns:a16="http://schemas.microsoft.com/office/drawing/2014/main" id="{59EE5E8D-8653-38BB-F71D-65A93EB63BD3}"/>
              </a:ext>
            </a:extLst>
          </p:cNvPr>
          <p:cNvCxnSpPr>
            <a:cxnSpLocks/>
          </p:cNvCxnSpPr>
          <p:nvPr/>
        </p:nvCxnSpPr>
        <p:spPr>
          <a:xfrm>
            <a:off x="6083431" y="1477652"/>
            <a:ext cx="0" cy="4515439"/>
          </a:xfrm>
          <a:prstGeom prst="line">
            <a:avLst/>
          </a:prstGeom>
          <a:ln w="28575"/>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BF45EBE9-CE14-2B28-E237-DDB4E7CD1F60}"/>
              </a:ext>
            </a:extLst>
          </p:cNvPr>
          <p:cNvGrpSpPr/>
          <p:nvPr/>
        </p:nvGrpSpPr>
        <p:grpSpPr>
          <a:xfrm>
            <a:off x="6928109" y="1344297"/>
            <a:ext cx="4272648" cy="4716800"/>
            <a:chOff x="525738" y="1344297"/>
            <a:chExt cx="4272648" cy="4716800"/>
          </a:xfrm>
        </p:grpSpPr>
        <p:pic>
          <p:nvPicPr>
            <p:cNvPr id="14" name="Graphic 13" descr="Man in a polo shirt">
              <a:extLst>
                <a:ext uri="{FF2B5EF4-FFF2-40B4-BE49-F238E27FC236}">
                  <a16:creationId xmlns:a16="http://schemas.microsoft.com/office/drawing/2014/main" id="{83DF6B0F-0A5B-E240-D1AA-1B5FABE3AC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09153" y="3125622"/>
              <a:ext cx="789233" cy="2935475"/>
            </a:xfrm>
            <a:prstGeom prst="rect">
              <a:avLst/>
            </a:prstGeom>
          </p:spPr>
        </p:pic>
        <p:pic>
          <p:nvPicPr>
            <p:cNvPr id="15" name="Graphic 14" descr="Woman in black skirt">
              <a:extLst>
                <a:ext uri="{FF2B5EF4-FFF2-40B4-BE49-F238E27FC236}">
                  <a16:creationId xmlns:a16="http://schemas.microsoft.com/office/drawing/2014/main" id="{D165CA8F-285D-772F-AB1D-F66E1DF79A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738" y="3030726"/>
              <a:ext cx="1067391" cy="2840577"/>
            </a:xfrm>
            <a:prstGeom prst="rect">
              <a:avLst/>
            </a:prstGeom>
          </p:spPr>
        </p:pic>
        <p:grpSp>
          <p:nvGrpSpPr>
            <p:cNvPr id="16" name="Group 15">
              <a:extLst>
                <a:ext uri="{FF2B5EF4-FFF2-40B4-BE49-F238E27FC236}">
                  <a16:creationId xmlns:a16="http://schemas.microsoft.com/office/drawing/2014/main" id="{1AB50962-66B7-A277-2740-C7C0C4D85AD9}"/>
                </a:ext>
              </a:extLst>
            </p:cNvPr>
            <p:cNvGrpSpPr/>
            <p:nvPr/>
          </p:nvGrpSpPr>
          <p:grpSpPr>
            <a:xfrm>
              <a:off x="861424" y="1551283"/>
              <a:ext cx="1652432" cy="1479443"/>
              <a:chOff x="3057498" y="1775712"/>
              <a:chExt cx="1457325" cy="1209675"/>
            </a:xfrm>
          </p:grpSpPr>
          <p:pic>
            <p:nvPicPr>
              <p:cNvPr id="20" name="Graphic 19" descr="Elongated speech bubble">
                <a:extLst>
                  <a:ext uri="{FF2B5EF4-FFF2-40B4-BE49-F238E27FC236}">
                    <a16:creationId xmlns:a16="http://schemas.microsoft.com/office/drawing/2014/main" id="{1E615BCE-0C79-E6D5-F044-AA95605DF9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57498" y="1775712"/>
                <a:ext cx="1457325" cy="1209675"/>
              </a:xfrm>
              <a:prstGeom prst="rect">
                <a:avLst/>
              </a:prstGeom>
            </p:spPr>
          </p:pic>
          <p:sp>
            <p:nvSpPr>
              <p:cNvPr id="21" name="TextBox 20">
                <a:extLst>
                  <a:ext uri="{FF2B5EF4-FFF2-40B4-BE49-F238E27FC236}">
                    <a16:creationId xmlns:a16="http://schemas.microsoft.com/office/drawing/2014/main" id="{761F1E4D-E9C2-1495-6314-8D49340810FD}"/>
                  </a:ext>
                </a:extLst>
              </p:cNvPr>
              <p:cNvSpPr txBox="1"/>
              <p:nvPr/>
            </p:nvSpPr>
            <p:spPr>
              <a:xfrm>
                <a:off x="3261012" y="2085016"/>
                <a:ext cx="1050295" cy="490728"/>
              </a:xfrm>
              <a:prstGeom prst="rect">
                <a:avLst/>
              </a:prstGeom>
              <a:noFill/>
            </p:spPr>
            <p:txBody>
              <a:bodyPr wrap="square" rtlCol="0">
                <a:spAutoFit/>
              </a:bodyPr>
              <a:lstStyle/>
              <a:p>
                <a:r>
                  <a:rPr lang="en-US" sz="1100" dirty="0">
                    <a:solidFill>
                      <a:schemeClr val="tx1"/>
                    </a:solidFill>
                    <a:latin typeface="Roboto" panose="02000000000000000000" pitchFamily="2" charset="0"/>
                    <a:ea typeface="Roboto" panose="02000000000000000000" pitchFamily="2" charset="0"/>
                    <a:cs typeface="Roboto" panose="02000000000000000000" pitchFamily="2" charset="0"/>
                  </a:rPr>
                  <a:t>Which functions we are going to learn?</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17" name="Group 16">
              <a:extLst>
                <a:ext uri="{FF2B5EF4-FFF2-40B4-BE49-F238E27FC236}">
                  <a16:creationId xmlns:a16="http://schemas.microsoft.com/office/drawing/2014/main" id="{8331FFF1-5F55-879D-E1B1-01B026F3B71D}"/>
                </a:ext>
              </a:extLst>
            </p:cNvPr>
            <p:cNvGrpSpPr/>
            <p:nvPr/>
          </p:nvGrpSpPr>
          <p:grpSpPr>
            <a:xfrm flipH="1">
              <a:off x="2698987" y="1344297"/>
              <a:ext cx="1945883" cy="1781325"/>
              <a:chOff x="3057498" y="1775712"/>
              <a:chExt cx="1457325" cy="1209675"/>
            </a:xfrm>
          </p:grpSpPr>
          <p:pic>
            <p:nvPicPr>
              <p:cNvPr id="18" name="Graphic 17" descr="Elongated speech bubble">
                <a:extLst>
                  <a:ext uri="{FF2B5EF4-FFF2-40B4-BE49-F238E27FC236}">
                    <a16:creationId xmlns:a16="http://schemas.microsoft.com/office/drawing/2014/main" id="{0D3D78E0-E2B8-6276-E1BF-66444BD686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57498" y="1775712"/>
                <a:ext cx="1457325" cy="1209675"/>
              </a:xfrm>
              <a:prstGeom prst="rect">
                <a:avLst/>
              </a:prstGeom>
            </p:spPr>
          </p:pic>
          <p:sp>
            <p:nvSpPr>
              <p:cNvPr id="19" name="TextBox 18">
                <a:extLst>
                  <a:ext uri="{FF2B5EF4-FFF2-40B4-BE49-F238E27FC236}">
                    <a16:creationId xmlns:a16="http://schemas.microsoft.com/office/drawing/2014/main" id="{048C9321-16C9-FE30-55CD-FDABE7BCCFEA}"/>
                  </a:ext>
                </a:extLst>
              </p:cNvPr>
              <p:cNvSpPr txBox="1"/>
              <p:nvPr/>
            </p:nvSpPr>
            <p:spPr>
              <a:xfrm>
                <a:off x="3261014" y="2084333"/>
                <a:ext cx="1050295" cy="292610"/>
              </a:xfrm>
              <a:prstGeom prst="rect">
                <a:avLst/>
              </a:prstGeom>
              <a:noFill/>
            </p:spPr>
            <p:txBody>
              <a:bodyPr wrap="square" rtlCol="0">
                <a:spAutoFit/>
              </a:bodyPr>
              <a:lstStyle/>
              <a:p>
                <a:r>
                  <a:rPr lang="en-US" sz="1100" dirty="0">
                    <a:solidFill>
                      <a:schemeClr val="tx1"/>
                    </a:solidFill>
                    <a:latin typeface="Roboto" panose="02000000000000000000" pitchFamily="2" charset="0"/>
                    <a:ea typeface="Roboto" panose="02000000000000000000" pitchFamily="2" charset="0"/>
                    <a:cs typeface="Roboto" panose="02000000000000000000" pitchFamily="2" charset="0"/>
                  </a:rPr>
                  <a:t>Lookup, Text, and Date functions!  </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sp>
        <p:nvSpPr>
          <p:cNvPr id="3" name="Google Shape;700;g1260d30935b_0_16">
            <a:extLst>
              <a:ext uri="{FF2B5EF4-FFF2-40B4-BE49-F238E27FC236}">
                <a16:creationId xmlns:a16="http://schemas.microsoft.com/office/drawing/2014/main" id="{7B2656A4-53C9-2738-DE0A-C72D0CB70516}"/>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4B03FEF-E175-F243-B104-19AD9F03B659}"/>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 name="Google Shape;409;p42"/>
          <p:cNvPicPr preferRelativeResize="0"/>
          <p:nvPr/>
        </p:nvPicPr>
        <p:blipFill rotWithShape="1">
          <a:blip r:embed="rId4">
            <a:alphaModFix/>
          </a:blip>
          <a:srcRect b="5304"/>
          <a:stretch/>
        </p:blipFill>
        <p:spPr>
          <a:xfrm>
            <a:off x="1676400" y="2171700"/>
            <a:ext cx="8851392" cy="4169664"/>
          </a:xfrm>
          <a:prstGeom prst="rect">
            <a:avLst/>
          </a:prstGeom>
          <a:noFill/>
          <a:ln>
            <a:noFill/>
          </a:ln>
        </p:spPr>
      </p:pic>
      <p:sp>
        <p:nvSpPr>
          <p:cNvPr id="410" name="Google Shape;410;p42"/>
          <p:cNvSpPr/>
          <p:nvPr/>
        </p:nvSpPr>
        <p:spPr>
          <a:xfrm>
            <a:off x="3399332" y="1169118"/>
            <a:ext cx="5393336" cy="719528"/>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will create a new custom list to be sorted. </a:t>
            </a:r>
            <a:endParaRPr dirty="0"/>
          </a:p>
        </p:txBody>
      </p:sp>
      <p:sp>
        <p:nvSpPr>
          <p:cNvPr id="2" name="Google Shape;389;p39">
            <a:extLst>
              <a:ext uri="{FF2B5EF4-FFF2-40B4-BE49-F238E27FC236}">
                <a16:creationId xmlns:a16="http://schemas.microsoft.com/office/drawing/2014/main" id="{6DE1D78F-9E01-BE8B-807B-C64122C9D833}"/>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Advanced Sorting</a:t>
            </a:r>
            <a:endParaRPr dirty="0"/>
          </a:p>
        </p:txBody>
      </p:sp>
      <p:sp>
        <p:nvSpPr>
          <p:cNvPr id="4" name="Google Shape;700;g1260d30935b_0_16">
            <a:extLst>
              <a:ext uri="{FF2B5EF4-FFF2-40B4-BE49-F238E27FC236}">
                <a16:creationId xmlns:a16="http://schemas.microsoft.com/office/drawing/2014/main" id="{23AF5D1A-7D82-AE98-14E7-3A3495DA7A44}"/>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96AF832-9350-2D60-D960-C8A14D600451}"/>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6" name="Google Shape;416;p43"/>
          <p:cNvPicPr preferRelativeResize="0"/>
          <p:nvPr/>
        </p:nvPicPr>
        <p:blipFill rotWithShape="1">
          <a:blip r:embed="rId4">
            <a:alphaModFix/>
          </a:blip>
          <a:srcRect b="5213"/>
          <a:stretch/>
        </p:blipFill>
        <p:spPr>
          <a:xfrm>
            <a:off x="1676399" y="2171700"/>
            <a:ext cx="8851392" cy="4169664"/>
          </a:xfrm>
          <a:prstGeom prst="rect">
            <a:avLst/>
          </a:prstGeom>
          <a:noFill/>
          <a:ln>
            <a:noFill/>
          </a:ln>
        </p:spPr>
      </p:pic>
      <p:sp>
        <p:nvSpPr>
          <p:cNvPr id="417" name="Google Shape;417;p43"/>
          <p:cNvSpPr/>
          <p:nvPr/>
        </p:nvSpPr>
        <p:spPr>
          <a:xfrm>
            <a:off x="3659265" y="1244069"/>
            <a:ext cx="4873469" cy="56962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The custom list is created in the list box. </a:t>
            </a:r>
            <a:endParaRPr dirty="0"/>
          </a:p>
        </p:txBody>
      </p:sp>
      <p:sp>
        <p:nvSpPr>
          <p:cNvPr id="2" name="Google Shape;389;p39">
            <a:extLst>
              <a:ext uri="{FF2B5EF4-FFF2-40B4-BE49-F238E27FC236}">
                <a16:creationId xmlns:a16="http://schemas.microsoft.com/office/drawing/2014/main" id="{4AD5ABC0-7D37-60A0-326A-1963F459B978}"/>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Advanced Sorting</a:t>
            </a:r>
            <a:endParaRPr dirty="0"/>
          </a:p>
        </p:txBody>
      </p:sp>
      <p:sp>
        <p:nvSpPr>
          <p:cNvPr id="4" name="Google Shape;700;g1260d30935b_0_16">
            <a:extLst>
              <a:ext uri="{FF2B5EF4-FFF2-40B4-BE49-F238E27FC236}">
                <a16:creationId xmlns:a16="http://schemas.microsoft.com/office/drawing/2014/main" id="{D7A8DE1D-175B-AF8B-F6AB-AC4D26519D95}"/>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A14F769-A59D-4539-FB38-171A549D5AD9}"/>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3" name="Google Shape;423;p44"/>
          <p:cNvPicPr preferRelativeResize="0"/>
          <p:nvPr/>
        </p:nvPicPr>
        <p:blipFill rotWithShape="1">
          <a:blip r:embed="rId4">
            <a:alphaModFix/>
          </a:blip>
          <a:srcRect b="5301"/>
          <a:stretch/>
        </p:blipFill>
        <p:spPr>
          <a:xfrm>
            <a:off x="1676400" y="2171700"/>
            <a:ext cx="8851392" cy="4169664"/>
          </a:xfrm>
          <a:prstGeom prst="rect">
            <a:avLst/>
          </a:prstGeom>
          <a:noFill/>
          <a:ln>
            <a:noFill/>
          </a:ln>
        </p:spPr>
      </p:pic>
      <p:sp>
        <p:nvSpPr>
          <p:cNvPr id="424" name="Google Shape;424;p44"/>
          <p:cNvSpPr/>
          <p:nvPr/>
        </p:nvSpPr>
        <p:spPr>
          <a:xfrm>
            <a:off x="2677257" y="1206593"/>
            <a:ext cx="7088911" cy="64457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will perform sorting now from left to right (horizontally).</a:t>
            </a:r>
            <a:endParaRPr dirty="0"/>
          </a:p>
        </p:txBody>
      </p:sp>
      <p:sp>
        <p:nvSpPr>
          <p:cNvPr id="2" name="Google Shape;389;p39">
            <a:extLst>
              <a:ext uri="{FF2B5EF4-FFF2-40B4-BE49-F238E27FC236}">
                <a16:creationId xmlns:a16="http://schemas.microsoft.com/office/drawing/2014/main" id="{3A209A02-BB0F-8996-3F3C-E2EFB55D4E5C}"/>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Advanced Sorting</a:t>
            </a:r>
            <a:endParaRPr dirty="0"/>
          </a:p>
        </p:txBody>
      </p:sp>
      <p:sp>
        <p:nvSpPr>
          <p:cNvPr id="4" name="Google Shape;700;g1260d30935b_0_16">
            <a:extLst>
              <a:ext uri="{FF2B5EF4-FFF2-40B4-BE49-F238E27FC236}">
                <a16:creationId xmlns:a16="http://schemas.microsoft.com/office/drawing/2014/main" id="{F8BD99CE-9DA6-EF9E-2FB7-FE951057B098}"/>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4631F7D-4330-705B-41AA-85350E8AD6B0}"/>
              </a:ext>
            </a:extLst>
          </p:cNvPr>
          <p:cNvSpPr/>
          <p:nvPr/>
        </p:nvSpPr>
        <p:spPr>
          <a:xfrm>
            <a:off x="970960" y="1064374"/>
            <a:ext cx="10467689"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 name="Google Shape;430;p45"/>
          <p:cNvPicPr preferRelativeResize="0"/>
          <p:nvPr/>
        </p:nvPicPr>
        <p:blipFill rotWithShape="1">
          <a:blip r:embed="rId4">
            <a:alphaModFix/>
          </a:blip>
          <a:srcRect b="5502"/>
          <a:stretch/>
        </p:blipFill>
        <p:spPr>
          <a:xfrm>
            <a:off x="1676400" y="2171700"/>
            <a:ext cx="8851392" cy="4169664"/>
          </a:xfrm>
          <a:prstGeom prst="rect">
            <a:avLst/>
          </a:prstGeom>
          <a:noFill/>
          <a:ln>
            <a:noFill/>
          </a:ln>
        </p:spPr>
      </p:pic>
      <p:sp>
        <p:nvSpPr>
          <p:cNvPr id="431" name="Google Shape;431;p45"/>
          <p:cNvSpPr/>
          <p:nvPr/>
        </p:nvSpPr>
        <p:spPr>
          <a:xfrm>
            <a:off x="1041894" y="1266554"/>
            <a:ext cx="10325819" cy="52465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After selecting the type of sort, we will select the order of sort (ascending or descending).</a:t>
            </a:r>
            <a:endParaRPr dirty="0"/>
          </a:p>
        </p:txBody>
      </p:sp>
      <p:sp>
        <p:nvSpPr>
          <p:cNvPr id="2" name="Google Shape;389;p39">
            <a:extLst>
              <a:ext uri="{FF2B5EF4-FFF2-40B4-BE49-F238E27FC236}">
                <a16:creationId xmlns:a16="http://schemas.microsoft.com/office/drawing/2014/main" id="{BA3534AD-97AC-A7AE-00DB-45973F93D7D2}"/>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Advanced Sorting</a:t>
            </a:r>
            <a:endParaRPr dirty="0"/>
          </a:p>
        </p:txBody>
      </p:sp>
      <p:sp>
        <p:nvSpPr>
          <p:cNvPr id="4" name="Google Shape;700;g1260d30935b_0_16">
            <a:extLst>
              <a:ext uri="{FF2B5EF4-FFF2-40B4-BE49-F238E27FC236}">
                <a16:creationId xmlns:a16="http://schemas.microsoft.com/office/drawing/2014/main" id="{B4856D97-5550-DC6F-CB1F-BA8E11344408}"/>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69ACF0F-06D8-ECC3-18C7-32ACF6D8B067}"/>
              </a:ext>
            </a:extLst>
          </p:cNvPr>
          <p:cNvSpPr/>
          <p:nvPr/>
        </p:nvSpPr>
        <p:spPr>
          <a:xfrm>
            <a:off x="346318" y="2964490"/>
            <a:ext cx="6233591"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Google Shape;436;p50"/>
          <p:cNvSpPr/>
          <p:nvPr/>
        </p:nvSpPr>
        <p:spPr>
          <a:xfrm>
            <a:off x="730606" y="3082624"/>
            <a:ext cx="5365394" cy="810883"/>
          </a:xfrm>
          <a:prstGeom prst="roundRect">
            <a:avLst>
              <a:gd name="adj" fmla="val 0"/>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0" i="0" u="none" strike="noStrike" cap="none" dirty="0">
                <a:solidFill>
                  <a:schemeClr val="dk1"/>
                </a:solidFill>
                <a:latin typeface="Roboto"/>
                <a:ea typeface="Roboto"/>
                <a:cs typeface="Roboto"/>
                <a:sym typeface="Roboto"/>
              </a:rPr>
              <a:t>After performing basic filter, we can also filter based on numerous criteria together.</a:t>
            </a:r>
            <a:endParaRPr dirty="0"/>
          </a:p>
        </p:txBody>
      </p:sp>
      <p:sp>
        <p:nvSpPr>
          <p:cNvPr id="437" name="Google Shape;437;p50"/>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Advanced Filtering</a:t>
            </a:r>
            <a:endParaRPr dirty="0"/>
          </a:p>
        </p:txBody>
      </p:sp>
      <p:pic>
        <p:nvPicPr>
          <p:cNvPr id="3" name="Picture 2" descr="A picture containing graphics, clipart, screenshot, graphic design&#10;&#10;Description automatically generated">
            <a:extLst>
              <a:ext uri="{FF2B5EF4-FFF2-40B4-BE49-F238E27FC236}">
                <a16:creationId xmlns:a16="http://schemas.microsoft.com/office/drawing/2014/main" id="{3DFE88F3-FF97-EFBF-3DB6-625A38498451}"/>
              </a:ext>
            </a:extLst>
          </p:cNvPr>
          <p:cNvPicPr>
            <a:picLocks noChangeAspect="1"/>
          </p:cNvPicPr>
          <p:nvPr/>
        </p:nvPicPr>
        <p:blipFill>
          <a:blip r:embed="rId4"/>
          <a:stretch>
            <a:fillRect/>
          </a:stretch>
        </p:blipFill>
        <p:spPr>
          <a:xfrm>
            <a:off x="7162800" y="1599337"/>
            <a:ext cx="3417163" cy="3417163"/>
          </a:xfrm>
          <a:prstGeom prst="rect">
            <a:avLst/>
          </a:prstGeom>
        </p:spPr>
      </p:pic>
      <p:sp>
        <p:nvSpPr>
          <p:cNvPr id="4" name="Google Shape;700;g1260d30935b_0_16">
            <a:extLst>
              <a:ext uri="{FF2B5EF4-FFF2-40B4-BE49-F238E27FC236}">
                <a16:creationId xmlns:a16="http://schemas.microsoft.com/office/drawing/2014/main" id="{C37247EA-9D59-8A3C-2311-D9C9E00B9A9C}"/>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CD968E1-B02B-1A17-4972-BDA8F1B51757}"/>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3" name="Google Shape;443;p56"/>
          <p:cNvPicPr preferRelativeResize="0"/>
          <p:nvPr/>
        </p:nvPicPr>
        <p:blipFill rotWithShape="1">
          <a:blip r:embed="rId4">
            <a:alphaModFix/>
          </a:blip>
          <a:srcRect b="5680"/>
          <a:stretch/>
        </p:blipFill>
        <p:spPr>
          <a:xfrm>
            <a:off x="1676400" y="2171700"/>
            <a:ext cx="8851392" cy="4169664"/>
          </a:xfrm>
          <a:prstGeom prst="rect">
            <a:avLst/>
          </a:prstGeom>
          <a:noFill/>
          <a:ln>
            <a:noFill/>
          </a:ln>
        </p:spPr>
      </p:pic>
      <p:sp>
        <p:nvSpPr>
          <p:cNvPr id="444" name="Google Shape;444;p56"/>
          <p:cNvSpPr/>
          <p:nvPr/>
        </p:nvSpPr>
        <p:spPr>
          <a:xfrm>
            <a:off x="1930040" y="1184108"/>
            <a:ext cx="8331920" cy="689548"/>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From the whole data, we have taken multiple criteria to filter all at once. </a:t>
            </a:r>
            <a:endParaRPr dirty="0"/>
          </a:p>
        </p:txBody>
      </p:sp>
      <p:sp>
        <p:nvSpPr>
          <p:cNvPr id="2" name="Google Shape;437;p50">
            <a:extLst>
              <a:ext uri="{FF2B5EF4-FFF2-40B4-BE49-F238E27FC236}">
                <a16:creationId xmlns:a16="http://schemas.microsoft.com/office/drawing/2014/main" id="{526F530E-907C-AC33-C122-B0EAD0D549AC}"/>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Advanced Filtering</a:t>
            </a:r>
            <a:endParaRPr dirty="0"/>
          </a:p>
        </p:txBody>
      </p:sp>
      <p:sp>
        <p:nvSpPr>
          <p:cNvPr id="4" name="Google Shape;700;g1260d30935b_0_16">
            <a:extLst>
              <a:ext uri="{FF2B5EF4-FFF2-40B4-BE49-F238E27FC236}">
                <a16:creationId xmlns:a16="http://schemas.microsoft.com/office/drawing/2014/main" id="{E7FA26EE-7059-A697-1EC5-AEB2AF6E6989}"/>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D683712-2A2F-6A46-3C36-F0E28CA909A0}"/>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 name="Google Shape;450;p61"/>
          <p:cNvPicPr preferRelativeResize="0"/>
          <p:nvPr/>
        </p:nvPicPr>
        <p:blipFill rotWithShape="1">
          <a:blip r:embed="rId4">
            <a:alphaModFix/>
          </a:blip>
          <a:srcRect b="5167"/>
          <a:stretch/>
        </p:blipFill>
        <p:spPr>
          <a:xfrm>
            <a:off x="1676400" y="2173086"/>
            <a:ext cx="8851392" cy="4169664"/>
          </a:xfrm>
          <a:prstGeom prst="rect">
            <a:avLst/>
          </a:prstGeom>
          <a:noFill/>
          <a:ln>
            <a:noFill/>
          </a:ln>
        </p:spPr>
      </p:pic>
      <p:sp>
        <p:nvSpPr>
          <p:cNvPr id="451" name="Google Shape;451;p61"/>
          <p:cNvSpPr/>
          <p:nvPr/>
        </p:nvSpPr>
        <p:spPr>
          <a:xfrm>
            <a:off x="3717032" y="1244069"/>
            <a:ext cx="4460198" cy="56962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“Advanced filter” dialog box appears:</a:t>
            </a:r>
            <a:endParaRPr dirty="0"/>
          </a:p>
        </p:txBody>
      </p:sp>
      <p:sp>
        <p:nvSpPr>
          <p:cNvPr id="2" name="Google Shape;437;p50">
            <a:extLst>
              <a:ext uri="{FF2B5EF4-FFF2-40B4-BE49-F238E27FC236}">
                <a16:creationId xmlns:a16="http://schemas.microsoft.com/office/drawing/2014/main" id="{0D4E2329-46B7-417A-1C43-6A646EF72CEE}"/>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Advanced Filtering</a:t>
            </a:r>
            <a:endParaRPr dirty="0"/>
          </a:p>
        </p:txBody>
      </p:sp>
      <p:sp>
        <p:nvSpPr>
          <p:cNvPr id="4" name="Google Shape;700;g1260d30935b_0_16">
            <a:extLst>
              <a:ext uri="{FF2B5EF4-FFF2-40B4-BE49-F238E27FC236}">
                <a16:creationId xmlns:a16="http://schemas.microsoft.com/office/drawing/2014/main" id="{217405D2-C936-2D75-E27C-4EA531E1072D}"/>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61711B0-1892-3235-7559-EC3E1C501925}"/>
              </a:ext>
            </a:extLst>
          </p:cNvPr>
          <p:cNvSpPr/>
          <p:nvPr/>
        </p:nvSpPr>
        <p:spPr>
          <a:xfrm>
            <a:off x="474393" y="2186164"/>
            <a:ext cx="6765393" cy="264978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Google Shape;567;p78"/>
          <p:cNvSpPr/>
          <p:nvPr/>
        </p:nvSpPr>
        <p:spPr>
          <a:xfrm>
            <a:off x="756007" y="2445598"/>
            <a:ext cx="6368694" cy="2249338"/>
          </a:xfrm>
          <a:prstGeom prst="roundRect">
            <a:avLst>
              <a:gd name="adj" fmla="val 0"/>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 sz="2000" b="0" i="0" u="none" strike="noStrike" cap="none" dirty="0">
                <a:solidFill>
                  <a:schemeClr val="dk1"/>
                </a:solidFill>
                <a:latin typeface="Roboto"/>
                <a:ea typeface="Roboto"/>
                <a:cs typeface="Roboto"/>
                <a:sym typeface="Roboto"/>
              </a:rPr>
              <a:t>A PivotTable is an interactive way to quickly summarize large amounts of data. You can use a PivotTable to analyze numerical data in detail and answer unanticipated questions about your data. </a:t>
            </a:r>
            <a:endParaRPr dirty="0"/>
          </a:p>
          <a:p>
            <a:pPr marL="342900" marR="0" lvl="0" indent="-342900" algn="l" rtl="0">
              <a:lnSpc>
                <a:spcPct val="100000"/>
              </a:lnSpc>
              <a:spcBef>
                <a:spcPts val="1200"/>
              </a:spcBef>
              <a:spcAft>
                <a:spcPts val="0"/>
              </a:spcAft>
              <a:buClr>
                <a:schemeClr val="dk1"/>
              </a:buClr>
              <a:buSzPts val="2000"/>
              <a:buFont typeface="Arial"/>
              <a:buChar char="•"/>
            </a:pPr>
            <a:r>
              <a:rPr lang="en" sz="2000" b="0" i="0" u="none" strike="noStrike" cap="none" dirty="0">
                <a:solidFill>
                  <a:schemeClr val="dk1"/>
                </a:solidFill>
                <a:latin typeface="Roboto"/>
                <a:ea typeface="Roboto"/>
                <a:cs typeface="Roboto"/>
                <a:sym typeface="Roboto"/>
              </a:rPr>
              <a:t>A PivotTable is especially designed for: Querying large amounts of data in many user-friendly ways.</a:t>
            </a:r>
            <a:endParaRPr dirty="0"/>
          </a:p>
        </p:txBody>
      </p:sp>
      <p:sp>
        <p:nvSpPr>
          <p:cNvPr id="568" name="Google Shape;568;p78"/>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Pivot Table</a:t>
            </a:r>
            <a:endParaRPr dirty="0"/>
          </a:p>
        </p:txBody>
      </p:sp>
      <p:pic>
        <p:nvPicPr>
          <p:cNvPr id="3" name="Picture 2" descr="A picture containing screenshot, rectangle, design&#10;&#10;Description automatically generated">
            <a:extLst>
              <a:ext uri="{FF2B5EF4-FFF2-40B4-BE49-F238E27FC236}">
                <a16:creationId xmlns:a16="http://schemas.microsoft.com/office/drawing/2014/main" id="{2ED2530F-3F7E-BC82-2210-786F595175D6}"/>
              </a:ext>
            </a:extLst>
          </p:cNvPr>
          <p:cNvPicPr>
            <a:picLocks noChangeAspect="1"/>
          </p:cNvPicPr>
          <p:nvPr/>
        </p:nvPicPr>
        <p:blipFill>
          <a:blip r:embed="rId4"/>
          <a:stretch>
            <a:fillRect/>
          </a:stretch>
        </p:blipFill>
        <p:spPr>
          <a:xfrm>
            <a:off x="7591327" y="1770613"/>
            <a:ext cx="3480887" cy="3480887"/>
          </a:xfrm>
          <a:prstGeom prst="rect">
            <a:avLst/>
          </a:prstGeom>
        </p:spPr>
      </p:pic>
      <p:sp>
        <p:nvSpPr>
          <p:cNvPr id="4" name="Google Shape;700;g1260d30935b_0_16">
            <a:extLst>
              <a:ext uri="{FF2B5EF4-FFF2-40B4-BE49-F238E27FC236}">
                <a16:creationId xmlns:a16="http://schemas.microsoft.com/office/drawing/2014/main" id="{5A9BA7DD-A8D9-B205-81E6-FE1898C92703}"/>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68A0D6F-F28B-59EB-D84F-93C9C482D5B8}"/>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4" name="Google Shape;574;p79"/>
          <p:cNvPicPr preferRelativeResize="0"/>
          <p:nvPr/>
        </p:nvPicPr>
        <p:blipFill rotWithShape="1">
          <a:blip r:embed="rId4">
            <a:alphaModFix/>
          </a:blip>
          <a:srcRect b="5541"/>
          <a:stretch/>
        </p:blipFill>
        <p:spPr>
          <a:xfrm>
            <a:off x="1676400" y="2171700"/>
            <a:ext cx="8851392" cy="4169664"/>
          </a:xfrm>
          <a:prstGeom prst="rect">
            <a:avLst/>
          </a:prstGeom>
          <a:noFill/>
          <a:ln>
            <a:noFill/>
          </a:ln>
        </p:spPr>
      </p:pic>
      <p:sp>
        <p:nvSpPr>
          <p:cNvPr id="575" name="Google Shape;575;p79"/>
          <p:cNvSpPr/>
          <p:nvPr/>
        </p:nvSpPr>
        <p:spPr>
          <a:xfrm>
            <a:off x="3077066" y="1184108"/>
            <a:ext cx="6497368" cy="68954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The dataset consists of six columns </a:t>
            </a:r>
            <a:r>
              <a:rPr lang="en" sz="2000" dirty="0">
                <a:solidFill>
                  <a:schemeClr val="dk1"/>
                </a:solidFill>
                <a:latin typeface="Roboto"/>
                <a:ea typeface="Roboto"/>
                <a:cs typeface="Roboto"/>
                <a:sym typeface="Roboto"/>
              </a:rPr>
              <a:t>containing</a:t>
            </a:r>
            <a:r>
              <a:rPr lang="en" sz="2000" b="0" i="0" u="none" strike="noStrike" cap="none" dirty="0">
                <a:solidFill>
                  <a:schemeClr val="dk1"/>
                </a:solidFill>
                <a:latin typeface="Roboto"/>
                <a:ea typeface="Roboto"/>
                <a:cs typeface="Roboto"/>
                <a:sym typeface="Roboto"/>
              </a:rPr>
              <a:t> the details of product and the sales of the products.</a:t>
            </a:r>
            <a:endParaRPr dirty="0"/>
          </a:p>
        </p:txBody>
      </p:sp>
      <p:sp>
        <p:nvSpPr>
          <p:cNvPr id="2" name="Google Shape;568;p78">
            <a:extLst>
              <a:ext uri="{FF2B5EF4-FFF2-40B4-BE49-F238E27FC236}">
                <a16:creationId xmlns:a16="http://schemas.microsoft.com/office/drawing/2014/main" id="{6D8A80DB-1467-696B-5838-49D4606416AE}"/>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Pivot Table</a:t>
            </a:r>
            <a:endParaRPr dirty="0"/>
          </a:p>
        </p:txBody>
      </p:sp>
      <p:sp>
        <p:nvSpPr>
          <p:cNvPr id="4" name="Google Shape;700;g1260d30935b_0_16">
            <a:extLst>
              <a:ext uri="{FF2B5EF4-FFF2-40B4-BE49-F238E27FC236}">
                <a16:creationId xmlns:a16="http://schemas.microsoft.com/office/drawing/2014/main" id="{7BA7B408-ED5D-8C47-23BC-FEDD6B9B2BC7}"/>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383D56B-E5AB-246C-324E-21A8849B3A8C}"/>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1" name="Google Shape;581;p80"/>
          <p:cNvPicPr preferRelativeResize="0"/>
          <p:nvPr/>
        </p:nvPicPr>
        <p:blipFill rotWithShape="1">
          <a:blip r:embed="rId4">
            <a:alphaModFix/>
          </a:blip>
          <a:srcRect b="6093"/>
          <a:stretch/>
        </p:blipFill>
        <p:spPr>
          <a:xfrm>
            <a:off x="1676400" y="2180581"/>
            <a:ext cx="8851392" cy="4169664"/>
          </a:xfrm>
          <a:prstGeom prst="rect">
            <a:avLst/>
          </a:prstGeom>
          <a:noFill/>
          <a:ln>
            <a:noFill/>
          </a:ln>
        </p:spPr>
      </p:pic>
      <p:sp>
        <p:nvSpPr>
          <p:cNvPr id="582" name="Google Shape;582;p80"/>
          <p:cNvSpPr/>
          <p:nvPr/>
        </p:nvSpPr>
        <p:spPr>
          <a:xfrm>
            <a:off x="2476430" y="1251564"/>
            <a:ext cx="7392025" cy="55463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To create a pivot table, we will click on any cell within the table.</a:t>
            </a:r>
            <a:endParaRPr dirty="0"/>
          </a:p>
        </p:txBody>
      </p:sp>
      <p:sp>
        <p:nvSpPr>
          <p:cNvPr id="2" name="Google Shape;568;p78">
            <a:extLst>
              <a:ext uri="{FF2B5EF4-FFF2-40B4-BE49-F238E27FC236}">
                <a16:creationId xmlns:a16="http://schemas.microsoft.com/office/drawing/2014/main" id="{DBBBE52B-A493-72EE-4E42-CC9A2B51617B}"/>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Pivot Table</a:t>
            </a:r>
            <a:endParaRPr dirty="0"/>
          </a:p>
        </p:txBody>
      </p:sp>
      <p:sp>
        <p:nvSpPr>
          <p:cNvPr id="4" name="Google Shape;700;g1260d30935b_0_16">
            <a:extLst>
              <a:ext uri="{FF2B5EF4-FFF2-40B4-BE49-F238E27FC236}">
                <a16:creationId xmlns:a16="http://schemas.microsoft.com/office/drawing/2014/main" id="{2E25E0C4-1BB2-BBCC-EB83-53EF7B643BCB}"/>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12FC2D3-ED70-9C61-D112-CAEFF2416182}"/>
              </a:ext>
            </a:extLst>
          </p:cNvPr>
          <p:cNvSpPr/>
          <p:nvPr/>
        </p:nvSpPr>
        <p:spPr>
          <a:xfrm>
            <a:off x="347472" y="2194560"/>
            <a:ext cx="6784848" cy="2259100"/>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Google Shape;223;p9"/>
          <p:cNvSpPr/>
          <p:nvPr/>
        </p:nvSpPr>
        <p:spPr>
          <a:xfrm>
            <a:off x="732695" y="2566011"/>
            <a:ext cx="5530320" cy="1887649"/>
          </a:xfrm>
          <a:prstGeom prst="roundRect">
            <a:avLst>
              <a:gd name="adj" fmla="val 0"/>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1" i="0" u="none" strike="noStrike" cap="none" dirty="0">
                <a:solidFill>
                  <a:schemeClr val="dk1"/>
                </a:solidFill>
                <a:latin typeface="Roboto"/>
                <a:ea typeface="Roboto"/>
                <a:cs typeface="Roboto"/>
                <a:sym typeface="Roboto"/>
              </a:rPr>
              <a:t>Lookup functions </a:t>
            </a:r>
            <a:r>
              <a:rPr lang="en" sz="2000" b="0" i="0" u="none" strike="noStrike" cap="none" dirty="0">
                <a:solidFill>
                  <a:schemeClr val="dk1"/>
                </a:solidFill>
                <a:latin typeface="Roboto"/>
                <a:ea typeface="Roboto"/>
                <a:cs typeface="Roboto"/>
                <a:sym typeface="Roboto"/>
              </a:rPr>
              <a:t>in Excel mean referencing a cell to match values in another row or column against the cell and thereby retrieving the corresponding results from the respective rows and columns.</a:t>
            </a:r>
            <a:endParaRPr dirty="0"/>
          </a:p>
        </p:txBody>
      </p:sp>
      <p:sp>
        <p:nvSpPr>
          <p:cNvPr id="224" name="Google Shape;224;p9"/>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Lookup Functions</a:t>
            </a:r>
            <a:endParaRPr dirty="0"/>
          </a:p>
        </p:txBody>
      </p:sp>
      <p:pic>
        <p:nvPicPr>
          <p:cNvPr id="3" name="Picture 2" descr="A group of colorful gears&#10;&#10;Description automatically generated with low confidence">
            <a:extLst>
              <a:ext uri="{FF2B5EF4-FFF2-40B4-BE49-F238E27FC236}">
                <a16:creationId xmlns:a16="http://schemas.microsoft.com/office/drawing/2014/main" id="{01185775-6E1B-6C8C-5ACE-534F9069D799}"/>
              </a:ext>
            </a:extLst>
          </p:cNvPr>
          <p:cNvPicPr>
            <a:picLocks noChangeAspect="1"/>
          </p:cNvPicPr>
          <p:nvPr/>
        </p:nvPicPr>
        <p:blipFill>
          <a:blip r:embed="rId4"/>
          <a:stretch>
            <a:fillRect/>
          </a:stretch>
        </p:blipFill>
        <p:spPr>
          <a:xfrm>
            <a:off x="7340905" y="1941537"/>
            <a:ext cx="3136595" cy="3136595"/>
          </a:xfrm>
          <a:prstGeom prst="rect">
            <a:avLst/>
          </a:prstGeom>
        </p:spPr>
      </p:pic>
      <p:sp>
        <p:nvSpPr>
          <p:cNvPr id="4" name="Google Shape;700;g1260d30935b_0_16">
            <a:extLst>
              <a:ext uri="{FF2B5EF4-FFF2-40B4-BE49-F238E27FC236}">
                <a16:creationId xmlns:a16="http://schemas.microsoft.com/office/drawing/2014/main" id="{004607DC-9E02-A455-32C5-667E93D535E2}"/>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extLst>
      <p:ext uri="{BB962C8B-B14F-4D97-AF65-F5344CB8AC3E}">
        <p14:creationId xmlns:p14="http://schemas.microsoft.com/office/powerpoint/2010/main" val="1231565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8C90C39-DCE8-FAD8-DCFC-8521B48E2452}"/>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8" name="Google Shape;588;p81"/>
          <p:cNvPicPr preferRelativeResize="0"/>
          <p:nvPr/>
        </p:nvPicPr>
        <p:blipFill rotWithShape="1">
          <a:blip r:embed="rId4">
            <a:alphaModFix/>
          </a:blip>
          <a:srcRect b="5977"/>
          <a:stretch/>
        </p:blipFill>
        <p:spPr>
          <a:xfrm>
            <a:off x="1676400" y="2171700"/>
            <a:ext cx="8851392" cy="4169664"/>
          </a:xfrm>
          <a:prstGeom prst="rect">
            <a:avLst/>
          </a:prstGeom>
          <a:noFill/>
          <a:ln>
            <a:noFill/>
          </a:ln>
        </p:spPr>
      </p:pic>
      <p:sp>
        <p:nvSpPr>
          <p:cNvPr id="589" name="Google Shape;589;p81"/>
          <p:cNvSpPr/>
          <p:nvPr/>
        </p:nvSpPr>
        <p:spPr>
          <a:xfrm>
            <a:off x="2038807" y="1236573"/>
            <a:ext cx="8260205" cy="58461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In the Pivot </a:t>
            </a:r>
            <a:r>
              <a:rPr lang="en" sz="2000" dirty="0">
                <a:solidFill>
                  <a:schemeClr val="dk1"/>
                </a:solidFill>
                <a:latin typeface="Roboto"/>
                <a:ea typeface="Roboto"/>
                <a:cs typeface="Roboto"/>
                <a:sym typeface="Roboto"/>
              </a:rPr>
              <a:t>T</a:t>
            </a:r>
            <a:r>
              <a:rPr lang="en" sz="2000" b="0" i="0" u="none" strike="noStrike" cap="none" dirty="0">
                <a:solidFill>
                  <a:schemeClr val="dk1"/>
                </a:solidFill>
                <a:latin typeface="Roboto"/>
                <a:ea typeface="Roboto"/>
                <a:cs typeface="Roboto"/>
                <a:sym typeface="Roboto"/>
              </a:rPr>
              <a:t>able dialog box, the table range is selected automatically.</a:t>
            </a:r>
            <a:endParaRPr dirty="0"/>
          </a:p>
        </p:txBody>
      </p:sp>
      <p:sp>
        <p:nvSpPr>
          <p:cNvPr id="2" name="Google Shape;568;p78">
            <a:extLst>
              <a:ext uri="{FF2B5EF4-FFF2-40B4-BE49-F238E27FC236}">
                <a16:creationId xmlns:a16="http://schemas.microsoft.com/office/drawing/2014/main" id="{578C0EEA-4456-32BB-9FAF-6D1083B88E33}"/>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Pivot Table</a:t>
            </a:r>
            <a:endParaRPr dirty="0"/>
          </a:p>
        </p:txBody>
      </p:sp>
      <p:sp>
        <p:nvSpPr>
          <p:cNvPr id="4" name="Google Shape;700;g1260d30935b_0_16">
            <a:extLst>
              <a:ext uri="{FF2B5EF4-FFF2-40B4-BE49-F238E27FC236}">
                <a16:creationId xmlns:a16="http://schemas.microsoft.com/office/drawing/2014/main" id="{5E023E94-D8CF-1BFB-B662-348255B17A73}"/>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B23193B-76CC-AEDA-C74C-AC8554C08D5F}"/>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5" name="Google Shape;595;p82"/>
          <p:cNvPicPr preferRelativeResize="0"/>
          <p:nvPr/>
        </p:nvPicPr>
        <p:blipFill rotWithShape="1">
          <a:blip r:embed="rId4">
            <a:alphaModFix/>
          </a:blip>
          <a:srcRect b="5705"/>
          <a:stretch/>
        </p:blipFill>
        <p:spPr>
          <a:xfrm>
            <a:off x="1676400" y="2186939"/>
            <a:ext cx="8851392" cy="4169664"/>
          </a:xfrm>
          <a:prstGeom prst="rect">
            <a:avLst/>
          </a:prstGeom>
          <a:noFill/>
          <a:ln>
            <a:noFill/>
          </a:ln>
        </p:spPr>
      </p:pic>
      <p:sp>
        <p:nvSpPr>
          <p:cNvPr id="596" name="Google Shape;596;p82"/>
          <p:cNvSpPr/>
          <p:nvPr/>
        </p:nvSpPr>
        <p:spPr>
          <a:xfrm>
            <a:off x="3527060" y="1231154"/>
            <a:ext cx="5137879" cy="53964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Pivot Table </a:t>
            </a:r>
            <a:r>
              <a:rPr lang="en" sz="2000" dirty="0">
                <a:solidFill>
                  <a:schemeClr val="dk1"/>
                </a:solidFill>
                <a:latin typeface="Roboto"/>
                <a:ea typeface="Roboto"/>
                <a:cs typeface="Roboto"/>
                <a:sym typeface="Roboto"/>
              </a:rPr>
              <a:t>E</a:t>
            </a:r>
            <a:r>
              <a:rPr lang="en" sz="2000" b="0" i="0" u="none" strike="noStrike" cap="none" dirty="0">
                <a:solidFill>
                  <a:schemeClr val="dk1"/>
                </a:solidFill>
                <a:latin typeface="Roboto"/>
                <a:ea typeface="Roboto"/>
                <a:cs typeface="Roboto"/>
                <a:sym typeface="Roboto"/>
              </a:rPr>
              <a:t>ditor is opened in a new sheet.</a:t>
            </a:r>
            <a:endParaRPr dirty="0"/>
          </a:p>
        </p:txBody>
      </p:sp>
      <p:sp>
        <p:nvSpPr>
          <p:cNvPr id="2" name="Google Shape;568;p78">
            <a:extLst>
              <a:ext uri="{FF2B5EF4-FFF2-40B4-BE49-F238E27FC236}">
                <a16:creationId xmlns:a16="http://schemas.microsoft.com/office/drawing/2014/main" id="{85148E04-7A27-FB34-8B17-51AA8F98B0D9}"/>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Pivot Table</a:t>
            </a:r>
            <a:endParaRPr dirty="0"/>
          </a:p>
        </p:txBody>
      </p:sp>
      <p:sp>
        <p:nvSpPr>
          <p:cNvPr id="4" name="Google Shape;700;g1260d30935b_0_16">
            <a:extLst>
              <a:ext uri="{FF2B5EF4-FFF2-40B4-BE49-F238E27FC236}">
                <a16:creationId xmlns:a16="http://schemas.microsoft.com/office/drawing/2014/main" id="{68178C44-CC5C-A5A8-710C-083909C4B5BF}"/>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7246781-BDE0-F9E2-3711-CA801B1A99BF}"/>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2" name="Google Shape;602;p83"/>
          <p:cNvPicPr preferRelativeResize="0"/>
          <p:nvPr/>
        </p:nvPicPr>
        <p:blipFill rotWithShape="1">
          <a:blip r:embed="rId4">
            <a:alphaModFix/>
          </a:blip>
          <a:srcRect b="5484"/>
          <a:stretch/>
        </p:blipFill>
        <p:spPr>
          <a:xfrm>
            <a:off x="1676400" y="2186939"/>
            <a:ext cx="8851392" cy="4169664"/>
          </a:xfrm>
          <a:prstGeom prst="rect">
            <a:avLst/>
          </a:prstGeom>
          <a:noFill/>
          <a:ln>
            <a:noFill/>
          </a:ln>
        </p:spPr>
      </p:pic>
      <p:sp>
        <p:nvSpPr>
          <p:cNvPr id="603" name="Google Shape;603;p83"/>
          <p:cNvSpPr/>
          <p:nvPr/>
        </p:nvSpPr>
        <p:spPr>
          <a:xfrm>
            <a:off x="2441513" y="1161623"/>
            <a:ext cx="7308971" cy="734518"/>
          </a:xfrm>
          <a:prstGeom prst="roundRect">
            <a:avLst>
              <a:gd name="adj" fmla="val 0"/>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drop Country in the filter section, Product in the column section, Category in rows section, and Sales in values section.</a:t>
            </a:r>
            <a:endParaRPr dirty="0"/>
          </a:p>
        </p:txBody>
      </p:sp>
      <p:sp>
        <p:nvSpPr>
          <p:cNvPr id="2" name="Google Shape;568;p78">
            <a:extLst>
              <a:ext uri="{FF2B5EF4-FFF2-40B4-BE49-F238E27FC236}">
                <a16:creationId xmlns:a16="http://schemas.microsoft.com/office/drawing/2014/main" id="{FCFE6462-6AA0-6CED-283E-1B615C2C05DA}"/>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Pivot Table</a:t>
            </a:r>
            <a:endParaRPr dirty="0"/>
          </a:p>
        </p:txBody>
      </p:sp>
      <p:sp>
        <p:nvSpPr>
          <p:cNvPr id="4" name="Google Shape;700;g1260d30935b_0_16">
            <a:extLst>
              <a:ext uri="{FF2B5EF4-FFF2-40B4-BE49-F238E27FC236}">
                <a16:creationId xmlns:a16="http://schemas.microsoft.com/office/drawing/2014/main" id="{87E234BE-D7B2-2BCE-21C5-2E75B18233EF}"/>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C9D36E9-04D3-3AC9-FEB7-F15228941081}"/>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9" name="Google Shape;609;p84"/>
          <p:cNvPicPr preferRelativeResize="0"/>
          <p:nvPr/>
        </p:nvPicPr>
        <p:blipFill rotWithShape="1">
          <a:blip r:embed="rId4">
            <a:alphaModFix/>
          </a:blip>
          <a:srcRect b="5846"/>
          <a:stretch/>
        </p:blipFill>
        <p:spPr>
          <a:xfrm>
            <a:off x="1676400" y="2171700"/>
            <a:ext cx="8851392" cy="4169664"/>
          </a:xfrm>
          <a:prstGeom prst="rect">
            <a:avLst/>
          </a:prstGeom>
          <a:noFill/>
          <a:ln>
            <a:noFill/>
          </a:ln>
        </p:spPr>
      </p:pic>
      <p:sp>
        <p:nvSpPr>
          <p:cNvPr id="610" name="Google Shape;610;p84"/>
          <p:cNvSpPr/>
          <p:nvPr/>
        </p:nvSpPr>
        <p:spPr>
          <a:xfrm>
            <a:off x="2944321" y="1199098"/>
            <a:ext cx="6460226" cy="659568"/>
          </a:xfrm>
          <a:prstGeom prst="roundRect">
            <a:avLst>
              <a:gd name="adj" fmla="val 0"/>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In the fields section, we select the drop-down arrow in the Sales field, and select “Value </a:t>
            </a:r>
            <a:r>
              <a:rPr lang="en" sz="2000" dirty="0">
                <a:solidFill>
                  <a:schemeClr val="dk1"/>
                </a:solidFill>
                <a:latin typeface="Roboto"/>
                <a:ea typeface="Roboto"/>
                <a:cs typeface="Roboto"/>
                <a:sym typeface="Roboto"/>
              </a:rPr>
              <a:t>F</a:t>
            </a:r>
            <a:r>
              <a:rPr lang="en" sz="2000" b="0" i="0" u="none" strike="noStrike" cap="none" dirty="0">
                <a:solidFill>
                  <a:schemeClr val="dk1"/>
                </a:solidFill>
                <a:latin typeface="Roboto"/>
                <a:ea typeface="Roboto"/>
                <a:cs typeface="Roboto"/>
                <a:sym typeface="Roboto"/>
              </a:rPr>
              <a:t>ield </a:t>
            </a:r>
            <a:r>
              <a:rPr lang="en" sz="2000" dirty="0">
                <a:solidFill>
                  <a:schemeClr val="dk1"/>
                </a:solidFill>
                <a:latin typeface="Roboto"/>
                <a:ea typeface="Roboto"/>
                <a:cs typeface="Roboto"/>
                <a:sym typeface="Roboto"/>
              </a:rPr>
              <a:t>S</a:t>
            </a:r>
            <a:r>
              <a:rPr lang="en" sz="2000" b="0" i="0" u="none" strike="noStrike" cap="none" dirty="0">
                <a:solidFill>
                  <a:schemeClr val="dk1"/>
                </a:solidFill>
                <a:latin typeface="Roboto"/>
                <a:ea typeface="Roboto"/>
                <a:cs typeface="Roboto"/>
                <a:sym typeface="Roboto"/>
              </a:rPr>
              <a:t>ettings” option.</a:t>
            </a:r>
            <a:endParaRPr dirty="0"/>
          </a:p>
        </p:txBody>
      </p:sp>
      <p:sp>
        <p:nvSpPr>
          <p:cNvPr id="2" name="Google Shape;568;p78">
            <a:extLst>
              <a:ext uri="{FF2B5EF4-FFF2-40B4-BE49-F238E27FC236}">
                <a16:creationId xmlns:a16="http://schemas.microsoft.com/office/drawing/2014/main" id="{5D84D6D1-ADB9-A981-F13D-25F1BB8F618A}"/>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Pivot Table</a:t>
            </a:r>
            <a:endParaRPr dirty="0"/>
          </a:p>
        </p:txBody>
      </p:sp>
      <p:sp>
        <p:nvSpPr>
          <p:cNvPr id="4" name="Google Shape;700;g1260d30935b_0_16">
            <a:extLst>
              <a:ext uri="{FF2B5EF4-FFF2-40B4-BE49-F238E27FC236}">
                <a16:creationId xmlns:a16="http://schemas.microsoft.com/office/drawing/2014/main" id="{2079DA9A-66D3-13C4-85E9-96A27F1D711F}"/>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9ADE8F4-22BE-24BA-2BBE-1A18B73665C4}"/>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6" name="Google Shape;616;p85"/>
          <p:cNvPicPr preferRelativeResize="0"/>
          <p:nvPr/>
        </p:nvPicPr>
        <p:blipFill rotWithShape="1">
          <a:blip r:embed="rId4">
            <a:alphaModFix/>
          </a:blip>
          <a:srcRect b="4707"/>
          <a:stretch/>
        </p:blipFill>
        <p:spPr>
          <a:xfrm>
            <a:off x="1676400" y="2186939"/>
            <a:ext cx="8851392" cy="4169664"/>
          </a:xfrm>
          <a:prstGeom prst="rect">
            <a:avLst/>
          </a:prstGeom>
          <a:noFill/>
          <a:ln>
            <a:noFill/>
          </a:ln>
        </p:spPr>
      </p:pic>
      <p:sp>
        <p:nvSpPr>
          <p:cNvPr id="617" name="Google Shape;617;p85"/>
          <p:cNvSpPr/>
          <p:nvPr/>
        </p:nvSpPr>
        <p:spPr>
          <a:xfrm>
            <a:off x="2962567" y="1199098"/>
            <a:ext cx="6217249" cy="65956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If we want to show the values in the pivot as % out of 100 values, we select the “% of grand total” option.</a:t>
            </a:r>
            <a:endParaRPr dirty="0"/>
          </a:p>
        </p:txBody>
      </p:sp>
      <p:sp>
        <p:nvSpPr>
          <p:cNvPr id="2" name="Google Shape;568;p78">
            <a:extLst>
              <a:ext uri="{FF2B5EF4-FFF2-40B4-BE49-F238E27FC236}">
                <a16:creationId xmlns:a16="http://schemas.microsoft.com/office/drawing/2014/main" id="{CE1A9341-37E7-DE08-B7D9-9D968DBD3981}"/>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Pivot Table</a:t>
            </a:r>
            <a:endParaRPr dirty="0"/>
          </a:p>
        </p:txBody>
      </p:sp>
      <p:sp>
        <p:nvSpPr>
          <p:cNvPr id="4" name="Google Shape;700;g1260d30935b_0_16">
            <a:extLst>
              <a:ext uri="{FF2B5EF4-FFF2-40B4-BE49-F238E27FC236}">
                <a16:creationId xmlns:a16="http://schemas.microsoft.com/office/drawing/2014/main" id="{D5069A5A-F3D2-8EF5-ABCD-F973AEE4F004}"/>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D364D8F-6E6F-3637-2DE9-131F454C9CB1}"/>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3" name="Google Shape;623;p86"/>
          <p:cNvPicPr preferRelativeResize="0"/>
          <p:nvPr/>
        </p:nvPicPr>
        <p:blipFill rotWithShape="1">
          <a:blip r:embed="rId4">
            <a:alphaModFix/>
          </a:blip>
          <a:srcRect b="5256"/>
          <a:stretch/>
        </p:blipFill>
        <p:spPr>
          <a:xfrm>
            <a:off x="1676400" y="2186939"/>
            <a:ext cx="8851392" cy="4169664"/>
          </a:xfrm>
          <a:prstGeom prst="rect">
            <a:avLst/>
          </a:prstGeom>
          <a:noFill/>
          <a:ln>
            <a:noFill/>
          </a:ln>
        </p:spPr>
      </p:pic>
      <p:sp>
        <p:nvSpPr>
          <p:cNvPr id="624" name="Google Shape;624;p86"/>
          <p:cNvSpPr/>
          <p:nvPr/>
        </p:nvSpPr>
        <p:spPr>
          <a:xfrm>
            <a:off x="2301823" y="1191603"/>
            <a:ext cx="7273977" cy="67455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The values are represented as % of grand total representation.</a:t>
            </a:r>
            <a:endParaRPr dirty="0"/>
          </a:p>
        </p:txBody>
      </p:sp>
      <p:sp>
        <p:nvSpPr>
          <p:cNvPr id="2" name="Google Shape;568;p78">
            <a:extLst>
              <a:ext uri="{FF2B5EF4-FFF2-40B4-BE49-F238E27FC236}">
                <a16:creationId xmlns:a16="http://schemas.microsoft.com/office/drawing/2014/main" id="{1AC9886B-282E-FC0F-5646-C8F1F7DA5C32}"/>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Pivot Table</a:t>
            </a:r>
            <a:endParaRPr dirty="0"/>
          </a:p>
        </p:txBody>
      </p:sp>
      <p:sp>
        <p:nvSpPr>
          <p:cNvPr id="4" name="Google Shape;700;g1260d30935b_0_16">
            <a:extLst>
              <a:ext uri="{FF2B5EF4-FFF2-40B4-BE49-F238E27FC236}">
                <a16:creationId xmlns:a16="http://schemas.microsoft.com/office/drawing/2014/main" id="{6EEC1EA1-2482-1E6A-F9EB-002DBB700484}"/>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ED53F95-4EFC-E11A-9C55-BA72AEA639AF}"/>
              </a:ext>
            </a:extLst>
          </p:cNvPr>
          <p:cNvSpPr/>
          <p:nvPr/>
        </p:nvSpPr>
        <p:spPr>
          <a:xfrm>
            <a:off x="506574" y="2499983"/>
            <a:ext cx="6271298" cy="1704372"/>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Google Shape;629;p87"/>
          <p:cNvSpPr/>
          <p:nvPr/>
        </p:nvSpPr>
        <p:spPr>
          <a:xfrm>
            <a:off x="856083" y="2742481"/>
            <a:ext cx="5784494" cy="1373038"/>
          </a:xfrm>
          <a:prstGeom prst="roundRect">
            <a:avLst>
              <a:gd name="adj" fmla="val 0"/>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tx1"/>
                </a:solidFill>
                <a:latin typeface="Roboto"/>
                <a:ea typeface="Roboto"/>
                <a:cs typeface="Roboto"/>
                <a:sym typeface="Roboto"/>
              </a:rPr>
              <a:t>You can group pivot table data in order to set it apart from additional subsets of data. You can group most items, but dates are a common item to group.</a:t>
            </a:r>
            <a:endParaRPr dirty="0">
              <a:solidFill>
                <a:schemeClr val="tx1"/>
              </a:solidFill>
            </a:endParaRPr>
          </a:p>
        </p:txBody>
      </p:sp>
      <p:sp>
        <p:nvSpPr>
          <p:cNvPr id="630" name="Google Shape;630;p87"/>
          <p:cNvSpPr txBox="1"/>
          <p:nvPr/>
        </p:nvSpPr>
        <p:spPr>
          <a:xfrm>
            <a:off x="1212850" y="119827"/>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Grouping in Pivot Table</a:t>
            </a:r>
            <a:endParaRPr dirty="0"/>
          </a:p>
        </p:txBody>
      </p:sp>
      <p:pic>
        <p:nvPicPr>
          <p:cNvPr id="3" name="Picture 2" descr="A picture containing screenshot, graphics, clipart, design&#10;&#10;Description automatically generated">
            <a:extLst>
              <a:ext uri="{FF2B5EF4-FFF2-40B4-BE49-F238E27FC236}">
                <a16:creationId xmlns:a16="http://schemas.microsoft.com/office/drawing/2014/main" id="{226AE4B3-BD60-8812-F578-501AD371B411}"/>
              </a:ext>
            </a:extLst>
          </p:cNvPr>
          <p:cNvPicPr>
            <a:picLocks noChangeAspect="1"/>
          </p:cNvPicPr>
          <p:nvPr/>
        </p:nvPicPr>
        <p:blipFill>
          <a:blip r:embed="rId4"/>
          <a:stretch>
            <a:fillRect/>
          </a:stretch>
        </p:blipFill>
        <p:spPr>
          <a:xfrm>
            <a:off x="7519550" y="1866693"/>
            <a:ext cx="3124614" cy="3124614"/>
          </a:xfrm>
          <a:prstGeom prst="rect">
            <a:avLst/>
          </a:prstGeom>
        </p:spPr>
      </p:pic>
      <p:sp>
        <p:nvSpPr>
          <p:cNvPr id="4" name="Google Shape;700;g1260d30935b_0_16">
            <a:extLst>
              <a:ext uri="{FF2B5EF4-FFF2-40B4-BE49-F238E27FC236}">
                <a16:creationId xmlns:a16="http://schemas.microsoft.com/office/drawing/2014/main" id="{E3C459CB-B311-5579-3FA1-DC3B9FC140AE}"/>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7951CE-677A-D3A5-6C7A-F3940BC8C9B4}"/>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6" name="Google Shape;636;p88"/>
          <p:cNvPicPr preferRelativeResize="0"/>
          <p:nvPr/>
        </p:nvPicPr>
        <p:blipFill rotWithShape="1">
          <a:blip r:embed="rId4">
            <a:alphaModFix/>
          </a:blip>
          <a:srcRect b="5670"/>
          <a:stretch/>
        </p:blipFill>
        <p:spPr>
          <a:xfrm>
            <a:off x="1676400" y="2186939"/>
            <a:ext cx="8851392" cy="4169664"/>
          </a:xfrm>
          <a:prstGeom prst="rect">
            <a:avLst/>
          </a:prstGeom>
          <a:noFill/>
          <a:ln>
            <a:noFill/>
          </a:ln>
        </p:spPr>
      </p:pic>
      <p:sp>
        <p:nvSpPr>
          <p:cNvPr id="637" name="Google Shape;637;p88"/>
          <p:cNvSpPr/>
          <p:nvPr/>
        </p:nvSpPr>
        <p:spPr>
          <a:xfrm>
            <a:off x="4096237" y="1161623"/>
            <a:ext cx="3949909" cy="734518"/>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will create a Pivot </a:t>
            </a:r>
            <a:r>
              <a:rPr lang="en" sz="2000" dirty="0">
                <a:solidFill>
                  <a:schemeClr val="dk1"/>
                </a:solidFill>
                <a:latin typeface="Roboto"/>
                <a:ea typeface="Roboto"/>
                <a:cs typeface="Roboto"/>
                <a:sym typeface="Roboto"/>
              </a:rPr>
              <a:t>T</a:t>
            </a:r>
            <a:r>
              <a:rPr lang="en" sz="2000" b="0" i="0" u="none" strike="noStrike" cap="none" dirty="0">
                <a:solidFill>
                  <a:schemeClr val="dk1"/>
                </a:solidFill>
                <a:latin typeface="Roboto"/>
                <a:ea typeface="Roboto"/>
                <a:cs typeface="Roboto"/>
                <a:sym typeface="Roboto"/>
              </a:rPr>
              <a:t>able first.</a:t>
            </a:r>
            <a:endParaRPr dirty="0"/>
          </a:p>
        </p:txBody>
      </p:sp>
      <p:sp>
        <p:nvSpPr>
          <p:cNvPr id="4" name="Google Shape;700;g1260d30935b_0_16">
            <a:extLst>
              <a:ext uri="{FF2B5EF4-FFF2-40B4-BE49-F238E27FC236}">
                <a16:creationId xmlns:a16="http://schemas.microsoft.com/office/drawing/2014/main" id="{D495CA2A-51ED-D7F7-07A3-9CA202661FB6}"/>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
        <p:nvSpPr>
          <p:cNvPr id="5" name="Google Shape;630;p87">
            <a:extLst>
              <a:ext uri="{FF2B5EF4-FFF2-40B4-BE49-F238E27FC236}">
                <a16:creationId xmlns:a16="http://schemas.microsoft.com/office/drawing/2014/main" id="{300BCA41-82C8-6DEA-67A6-E97A548FDF98}"/>
              </a:ext>
            </a:extLst>
          </p:cNvPr>
          <p:cNvSpPr txBox="1"/>
          <p:nvPr/>
        </p:nvSpPr>
        <p:spPr>
          <a:xfrm>
            <a:off x="1212850" y="119827"/>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Grouping in Pivot Table</a:t>
            </a:r>
            <a:endParaRPr dirty="0"/>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91FCACE-1436-3055-DA45-FEC80DE42C6F}"/>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3" name="Google Shape;643;p89"/>
          <p:cNvPicPr preferRelativeResize="0"/>
          <p:nvPr/>
        </p:nvPicPr>
        <p:blipFill rotWithShape="1">
          <a:blip r:embed="rId4">
            <a:alphaModFix/>
          </a:blip>
          <a:srcRect b="5724"/>
          <a:stretch/>
        </p:blipFill>
        <p:spPr>
          <a:xfrm>
            <a:off x="1676400" y="2171700"/>
            <a:ext cx="8851392" cy="4169664"/>
          </a:xfrm>
          <a:prstGeom prst="rect">
            <a:avLst/>
          </a:prstGeom>
          <a:noFill/>
          <a:ln>
            <a:noFill/>
          </a:ln>
        </p:spPr>
      </p:pic>
      <p:sp>
        <p:nvSpPr>
          <p:cNvPr id="644" name="Google Shape;644;p89"/>
          <p:cNvSpPr/>
          <p:nvPr/>
        </p:nvSpPr>
        <p:spPr>
          <a:xfrm>
            <a:off x="3501764" y="1139137"/>
            <a:ext cx="5188471" cy="779489"/>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will create a Pivot </a:t>
            </a:r>
            <a:r>
              <a:rPr lang="en" sz="2000" dirty="0">
                <a:solidFill>
                  <a:schemeClr val="dk1"/>
                </a:solidFill>
                <a:latin typeface="Roboto"/>
                <a:ea typeface="Roboto"/>
                <a:cs typeface="Roboto"/>
                <a:sym typeface="Roboto"/>
              </a:rPr>
              <a:t>T</a:t>
            </a:r>
            <a:r>
              <a:rPr lang="en" sz="2000" b="0" i="0" u="none" strike="noStrike" cap="none" dirty="0">
                <a:solidFill>
                  <a:schemeClr val="dk1"/>
                </a:solidFill>
                <a:latin typeface="Roboto"/>
                <a:ea typeface="Roboto"/>
                <a:cs typeface="Roboto"/>
                <a:sym typeface="Roboto"/>
              </a:rPr>
              <a:t>able in a new sheet. </a:t>
            </a:r>
            <a:endParaRPr dirty="0"/>
          </a:p>
        </p:txBody>
      </p:sp>
      <p:sp>
        <p:nvSpPr>
          <p:cNvPr id="4" name="Google Shape;700;g1260d30935b_0_16">
            <a:extLst>
              <a:ext uri="{FF2B5EF4-FFF2-40B4-BE49-F238E27FC236}">
                <a16:creationId xmlns:a16="http://schemas.microsoft.com/office/drawing/2014/main" id="{1ED895B8-9453-98F4-8EBA-FA8F98237EB8}"/>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
        <p:nvSpPr>
          <p:cNvPr id="5" name="Google Shape;630;p87">
            <a:extLst>
              <a:ext uri="{FF2B5EF4-FFF2-40B4-BE49-F238E27FC236}">
                <a16:creationId xmlns:a16="http://schemas.microsoft.com/office/drawing/2014/main" id="{FE52DC54-C84F-F1A6-1657-F134F3196A7D}"/>
              </a:ext>
            </a:extLst>
          </p:cNvPr>
          <p:cNvSpPr txBox="1"/>
          <p:nvPr/>
        </p:nvSpPr>
        <p:spPr>
          <a:xfrm>
            <a:off x="1212850" y="119827"/>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Grouping in Pivot Table</a:t>
            </a:r>
            <a:endParaRPr dirty="0"/>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5A6895F-34B5-8DF6-3503-DB49BDE546DC}"/>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0" name="Google Shape;650;p90"/>
          <p:cNvPicPr preferRelativeResize="0"/>
          <p:nvPr/>
        </p:nvPicPr>
        <p:blipFill rotWithShape="1">
          <a:blip r:embed="rId4">
            <a:alphaModFix/>
          </a:blip>
          <a:srcRect b="5111"/>
          <a:stretch/>
        </p:blipFill>
        <p:spPr>
          <a:xfrm>
            <a:off x="1676400" y="2171700"/>
            <a:ext cx="8851392" cy="4169664"/>
          </a:xfrm>
          <a:prstGeom prst="rect">
            <a:avLst/>
          </a:prstGeom>
          <a:noFill/>
          <a:ln>
            <a:noFill/>
          </a:ln>
        </p:spPr>
      </p:pic>
      <p:sp>
        <p:nvSpPr>
          <p:cNvPr id="651" name="Google Shape;651;p90"/>
          <p:cNvSpPr/>
          <p:nvPr/>
        </p:nvSpPr>
        <p:spPr>
          <a:xfrm>
            <a:off x="3752745" y="1191603"/>
            <a:ext cx="4686509" cy="67455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will group a table based on months. </a:t>
            </a:r>
            <a:endParaRPr dirty="0"/>
          </a:p>
        </p:txBody>
      </p:sp>
      <p:sp>
        <p:nvSpPr>
          <p:cNvPr id="4" name="Google Shape;700;g1260d30935b_0_16">
            <a:extLst>
              <a:ext uri="{FF2B5EF4-FFF2-40B4-BE49-F238E27FC236}">
                <a16:creationId xmlns:a16="http://schemas.microsoft.com/office/drawing/2014/main" id="{C2BF9C45-9259-03F1-2792-88DD23B34955}"/>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
        <p:nvSpPr>
          <p:cNvPr id="5" name="Google Shape;630;p87">
            <a:extLst>
              <a:ext uri="{FF2B5EF4-FFF2-40B4-BE49-F238E27FC236}">
                <a16:creationId xmlns:a16="http://schemas.microsoft.com/office/drawing/2014/main" id="{98707B97-8B6F-8B0D-9522-5EFDB46B0D1D}"/>
              </a:ext>
            </a:extLst>
          </p:cNvPr>
          <p:cNvSpPr txBox="1"/>
          <p:nvPr/>
        </p:nvSpPr>
        <p:spPr>
          <a:xfrm>
            <a:off x="1212850" y="119827"/>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Grouping in Pivot Table</a:t>
            </a:r>
            <a:endParaRPr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5582961-2A3E-0CE9-8B74-D8E3205BE912}"/>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0" name="Google Shape;230;p16"/>
          <p:cNvPicPr preferRelativeResize="0"/>
          <p:nvPr/>
        </p:nvPicPr>
        <p:blipFill rotWithShape="1">
          <a:blip r:embed="rId4">
            <a:alphaModFix/>
          </a:blip>
          <a:srcRect b="5787"/>
          <a:stretch/>
        </p:blipFill>
        <p:spPr>
          <a:xfrm>
            <a:off x="1676400" y="2177271"/>
            <a:ext cx="8847950" cy="4169712"/>
          </a:xfrm>
          <a:prstGeom prst="rect">
            <a:avLst/>
          </a:prstGeom>
          <a:noFill/>
          <a:ln>
            <a:noFill/>
          </a:ln>
        </p:spPr>
      </p:pic>
      <p:sp>
        <p:nvSpPr>
          <p:cNvPr id="231" name="Google Shape;231;p16"/>
          <p:cNvSpPr/>
          <p:nvPr/>
        </p:nvSpPr>
        <p:spPr>
          <a:xfrm>
            <a:off x="1814010" y="1172054"/>
            <a:ext cx="8433470" cy="689548"/>
          </a:xfrm>
          <a:prstGeom prst="roundRect">
            <a:avLst>
              <a:gd name="adj" fmla="val 16667"/>
            </a:avLst>
          </a:prstGeom>
          <a:noFill/>
          <a:ln>
            <a:noFill/>
          </a:ln>
        </p:spPr>
        <p:txBody>
          <a:bodyPr spcFirstLastPara="1" wrap="square" lIns="91425" tIns="45700" rIns="91425" bIns="45700" anchor="ctr" anchorCtr="0">
            <a:noAutofit/>
          </a:bodyPr>
          <a:lstStyle/>
          <a:p>
            <a:pPr>
              <a:buClr>
                <a:schemeClr val="dk1"/>
              </a:buClr>
              <a:buSzPts val="2000"/>
            </a:pPr>
            <a:r>
              <a:rPr lang="en" sz="2000" b="0" i="0" u="none" strike="noStrike" cap="none" dirty="0">
                <a:solidFill>
                  <a:schemeClr val="dk1"/>
                </a:solidFill>
                <a:latin typeface="Roboto"/>
                <a:ea typeface="Roboto"/>
                <a:cs typeface="Roboto"/>
                <a:sym typeface="Roboto"/>
              </a:rPr>
              <a:t>We need to bring </a:t>
            </a:r>
            <a:r>
              <a:rPr lang="en" sz="2000" dirty="0">
                <a:solidFill>
                  <a:schemeClr val="dk1"/>
                </a:solidFill>
                <a:latin typeface="Roboto"/>
                <a:ea typeface="Roboto"/>
                <a:cs typeface="Roboto"/>
                <a:sym typeface="Roboto"/>
              </a:rPr>
              <a:t>the </a:t>
            </a:r>
            <a:r>
              <a:rPr lang="en" sz="2000" b="0" i="0" u="none" strike="noStrike" cap="none" dirty="0">
                <a:solidFill>
                  <a:schemeClr val="dk1"/>
                </a:solidFill>
                <a:latin typeface="Roboto"/>
                <a:ea typeface="Roboto"/>
                <a:cs typeface="Roboto"/>
                <a:sym typeface="Roboto"/>
              </a:rPr>
              <a:t>nations’ names from the right table to the left table in “Nations” column corresponding to the “n.code” column in left table.</a:t>
            </a:r>
            <a:r>
              <a:rPr lang="en" sz="2000" dirty="0">
                <a:solidFill>
                  <a:schemeClr val="dk1"/>
                </a:solidFill>
                <a:latin typeface="Roboto"/>
                <a:ea typeface="Roboto"/>
                <a:cs typeface="Roboto"/>
                <a:sym typeface="Roboto"/>
              </a:rPr>
              <a:t>  </a:t>
            </a:r>
            <a:endParaRPr dirty="0"/>
          </a:p>
        </p:txBody>
      </p:sp>
      <p:sp>
        <p:nvSpPr>
          <p:cNvPr id="2" name="Google Shape;224;p9">
            <a:extLst>
              <a:ext uri="{FF2B5EF4-FFF2-40B4-BE49-F238E27FC236}">
                <a16:creationId xmlns:a16="http://schemas.microsoft.com/office/drawing/2014/main" id="{15A2E9CF-BC28-E3B7-0806-137030B95DF9}"/>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Lookup Functions</a:t>
            </a:r>
            <a:endParaRPr dirty="0"/>
          </a:p>
        </p:txBody>
      </p:sp>
      <p:sp>
        <p:nvSpPr>
          <p:cNvPr id="4" name="Google Shape;700;g1260d30935b_0_16">
            <a:extLst>
              <a:ext uri="{FF2B5EF4-FFF2-40B4-BE49-F238E27FC236}">
                <a16:creationId xmlns:a16="http://schemas.microsoft.com/office/drawing/2014/main" id="{ECAA0AD1-7568-823A-0BBD-EBCF93CB524E}"/>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6E23312-47E4-0954-206A-AD242DC05B44}"/>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7" name="Google Shape;657;p91"/>
          <p:cNvPicPr preferRelativeResize="0"/>
          <p:nvPr/>
        </p:nvPicPr>
        <p:blipFill rotWithShape="1">
          <a:blip r:embed="rId4">
            <a:alphaModFix/>
          </a:blip>
          <a:srcRect b="4757"/>
          <a:stretch/>
        </p:blipFill>
        <p:spPr>
          <a:xfrm>
            <a:off x="1676399" y="2171700"/>
            <a:ext cx="8851392" cy="4169664"/>
          </a:xfrm>
          <a:prstGeom prst="rect">
            <a:avLst/>
          </a:prstGeom>
          <a:noFill/>
          <a:ln>
            <a:noFill/>
          </a:ln>
        </p:spPr>
      </p:pic>
      <p:sp>
        <p:nvSpPr>
          <p:cNvPr id="658" name="Google Shape;658;p91"/>
          <p:cNvSpPr/>
          <p:nvPr/>
        </p:nvSpPr>
        <p:spPr>
          <a:xfrm>
            <a:off x="4088632" y="1259059"/>
            <a:ext cx="3965118" cy="53964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A “grouping” dialog box appears: </a:t>
            </a:r>
            <a:endParaRPr dirty="0"/>
          </a:p>
        </p:txBody>
      </p:sp>
      <p:sp>
        <p:nvSpPr>
          <p:cNvPr id="4" name="Google Shape;700;g1260d30935b_0_16">
            <a:extLst>
              <a:ext uri="{FF2B5EF4-FFF2-40B4-BE49-F238E27FC236}">
                <a16:creationId xmlns:a16="http://schemas.microsoft.com/office/drawing/2014/main" id="{BE1A619D-2A37-0DD5-7E53-1415DA8B34D3}"/>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
        <p:nvSpPr>
          <p:cNvPr id="5" name="Google Shape;630;p87">
            <a:extLst>
              <a:ext uri="{FF2B5EF4-FFF2-40B4-BE49-F238E27FC236}">
                <a16:creationId xmlns:a16="http://schemas.microsoft.com/office/drawing/2014/main" id="{2B12BF84-A749-11D6-203A-E478D94F6535}"/>
              </a:ext>
            </a:extLst>
          </p:cNvPr>
          <p:cNvSpPr txBox="1"/>
          <p:nvPr/>
        </p:nvSpPr>
        <p:spPr>
          <a:xfrm>
            <a:off x="1212850" y="119827"/>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Grouping in Pivot Table</a:t>
            </a:r>
            <a:endParaRPr dirty="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5F8C2A7-4CD4-26D7-B537-0FF1AD21F6D1}"/>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4" name="Google Shape;664;p92"/>
          <p:cNvPicPr preferRelativeResize="0"/>
          <p:nvPr/>
        </p:nvPicPr>
        <p:blipFill rotWithShape="1">
          <a:blip r:embed="rId4">
            <a:alphaModFix/>
          </a:blip>
          <a:srcRect b="6030"/>
          <a:stretch/>
        </p:blipFill>
        <p:spPr>
          <a:xfrm>
            <a:off x="1676400" y="2177341"/>
            <a:ext cx="8851392" cy="4169664"/>
          </a:xfrm>
          <a:prstGeom prst="rect">
            <a:avLst/>
          </a:prstGeom>
          <a:noFill/>
          <a:ln>
            <a:noFill/>
          </a:ln>
        </p:spPr>
      </p:pic>
      <p:sp>
        <p:nvSpPr>
          <p:cNvPr id="665" name="Google Shape;665;p92"/>
          <p:cNvSpPr/>
          <p:nvPr/>
        </p:nvSpPr>
        <p:spPr>
          <a:xfrm>
            <a:off x="4237745" y="1248324"/>
            <a:ext cx="4176009" cy="53964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The table is grouped month-wise:</a:t>
            </a:r>
            <a:endParaRPr dirty="0"/>
          </a:p>
        </p:txBody>
      </p:sp>
      <p:sp>
        <p:nvSpPr>
          <p:cNvPr id="4" name="Google Shape;700;g1260d30935b_0_16">
            <a:extLst>
              <a:ext uri="{FF2B5EF4-FFF2-40B4-BE49-F238E27FC236}">
                <a16:creationId xmlns:a16="http://schemas.microsoft.com/office/drawing/2014/main" id="{940B3F49-9259-4963-FEE5-30D57801D07F}"/>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
        <p:nvSpPr>
          <p:cNvPr id="5" name="Google Shape;630;p87">
            <a:extLst>
              <a:ext uri="{FF2B5EF4-FFF2-40B4-BE49-F238E27FC236}">
                <a16:creationId xmlns:a16="http://schemas.microsoft.com/office/drawing/2014/main" id="{E29F6443-5A31-887C-D861-E453A15EBA00}"/>
              </a:ext>
            </a:extLst>
          </p:cNvPr>
          <p:cNvSpPr txBox="1"/>
          <p:nvPr/>
        </p:nvSpPr>
        <p:spPr>
          <a:xfrm>
            <a:off x="1212850" y="119827"/>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Grouping in Pivot Table</a:t>
            </a:r>
            <a:endParaRPr dirty="0"/>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A83DC9A-1A34-0F52-50BA-5159B11B3294}"/>
              </a:ext>
            </a:extLst>
          </p:cNvPr>
          <p:cNvSpPr/>
          <p:nvPr/>
        </p:nvSpPr>
        <p:spPr>
          <a:xfrm>
            <a:off x="270903" y="2176737"/>
            <a:ext cx="6648371" cy="2156552"/>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Google Shape;670;p93"/>
          <p:cNvSpPr/>
          <p:nvPr/>
        </p:nvSpPr>
        <p:spPr>
          <a:xfrm>
            <a:off x="641707" y="2524711"/>
            <a:ext cx="5886094" cy="1808578"/>
          </a:xfrm>
          <a:prstGeom prst="roundRect">
            <a:avLst>
              <a:gd name="adj" fmla="val 0"/>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 sz="2000" b="0" i="0" u="none" strike="noStrike" cap="none" dirty="0">
                <a:solidFill>
                  <a:schemeClr val="tx1"/>
                </a:solidFill>
                <a:latin typeface="Roboto"/>
                <a:ea typeface="Roboto"/>
                <a:cs typeface="Roboto"/>
                <a:sym typeface="Roboto"/>
              </a:rPr>
              <a:t>Slicers provide buttons that you can click to filter tables, or pivot tables. In addition to quick filtering, slicers also indicate the current filtering state, which makes it easy to understand what exactly is currently displayed.</a:t>
            </a:r>
            <a:endParaRPr dirty="0">
              <a:solidFill>
                <a:schemeClr val="tx1"/>
              </a:solidFill>
            </a:endParaRPr>
          </a:p>
        </p:txBody>
      </p:sp>
      <p:sp>
        <p:nvSpPr>
          <p:cNvPr id="671" name="Google Shape;671;p93"/>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Slicer</a:t>
            </a:r>
            <a:endParaRPr dirty="0"/>
          </a:p>
        </p:txBody>
      </p:sp>
      <p:pic>
        <p:nvPicPr>
          <p:cNvPr id="3" name="Picture 2" descr="A finger pressing a button&#10;&#10;Description automatically generated with low confidence">
            <a:extLst>
              <a:ext uri="{FF2B5EF4-FFF2-40B4-BE49-F238E27FC236}">
                <a16:creationId xmlns:a16="http://schemas.microsoft.com/office/drawing/2014/main" id="{1D3AC903-0B67-429D-C29D-C6BCE7FC63F1}"/>
              </a:ext>
            </a:extLst>
          </p:cNvPr>
          <p:cNvPicPr>
            <a:picLocks noChangeAspect="1"/>
          </p:cNvPicPr>
          <p:nvPr/>
        </p:nvPicPr>
        <p:blipFill>
          <a:blip r:embed="rId4"/>
          <a:stretch>
            <a:fillRect/>
          </a:stretch>
        </p:blipFill>
        <p:spPr>
          <a:xfrm>
            <a:off x="7277101" y="1605859"/>
            <a:ext cx="3886541" cy="3886541"/>
          </a:xfrm>
          <a:prstGeom prst="rect">
            <a:avLst/>
          </a:prstGeom>
        </p:spPr>
      </p:pic>
      <p:sp>
        <p:nvSpPr>
          <p:cNvPr id="4" name="Google Shape;700;g1260d30935b_0_16">
            <a:extLst>
              <a:ext uri="{FF2B5EF4-FFF2-40B4-BE49-F238E27FC236}">
                <a16:creationId xmlns:a16="http://schemas.microsoft.com/office/drawing/2014/main" id="{9991748A-0BA7-A396-7829-711DD6656AE4}"/>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541C3B0-40B9-1761-1D52-24DBF77678AD}"/>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7" name="Google Shape;677;p94"/>
          <p:cNvPicPr preferRelativeResize="0"/>
          <p:nvPr/>
        </p:nvPicPr>
        <p:blipFill rotWithShape="1">
          <a:blip r:embed="rId4">
            <a:alphaModFix/>
          </a:blip>
          <a:srcRect b="5129"/>
          <a:stretch/>
        </p:blipFill>
        <p:spPr>
          <a:xfrm>
            <a:off x="1676400" y="2171700"/>
            <a:ext cx="8851392" cy="4169664"/>
          </a:xfrm>
          <a:prstGeom prst="rect">
            <a:avLst/>
          </a:prstGeom>
          <a:noFill/>
          <a:ln>
            <a:noFill/>
          </a:ln>
        </p:spPr>
      </p:pic>
      <p:sp>
        <p:nvSpPr>
          <p:cNvPr id="678" name="Google Shape;678;p94"/>
          <p:cNvSpPr/>
          <p:nvPr/>
        </p:nvSpPr>
        <p:spPr>
          <a:xfrm>
            <a:off x="2881442" y="1206593"/>
            <a:ext cx="6429115" cy="64457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Once the Pivot </a:t>
            </a:r>
            <a:r>
              <a:rPr lang="en" sz="2000" dirty="0">
                <a:solidFill>
                  <a:schemeClr val="dk1"/>
                </a:solidFill>
                <a:latin typeface="Roboto"/>
                <a:ea typeface="Roboto"/>
                <a:cs typeface="Roboto"/>
                <a:sym typeface="Roboto"/>
              </a:rPr>
              <a:t>T</a:t>
            </a:r>
            <a:r>
              <a:rPr lang="en" sz="2000" b="0" i="0" u="none" strike="noStrike" cap="none" dirty="0">
                <a:solidFill>
                  <a:schemeClr val="dk1"/>
                </a:solidFill>
                <a:latin typeface="Roboto"/>
                <a:ea typeface="Roboto"/>
                <a:cs typeface="Roboto"/>
                <a:sym typeface="Roboto"/>
              </a:rPr>
              <a:t>able is created, we will create a </a:t>
            </a:r>
            <a:r>
              <a:rPr lang="en" sz="2000" dirty="0">
                <a:solidFill>
                  <a:schemeClr val="dk1"/>
                </a:solidFill>
                <a:latin typeface="Roboto"/>
                <a:ea typeface="Roboto"/>
                <a:cs typeface="Roboto"/>
                <a:sym typeface="Roboto"/>
              </a:rPr>
              <a:t>S</a:t>
            </a:r>
            <a:r>
              <a:rPr lang="en" sz="2000" b="0" i="0" u="none" strike="noStrike" cap="none" dirty="0">
                <a:solidFill>
                  <a:schemeClr val="dk1"/>
                </a:solidFill>
                <a:latin typeface="Roboto"/>
                <a:ea typeface="Roboto"/>
                <a:cs typeface="Roboto"/>
                <a:sym typeface="Roboto"/>
              </a:rPr>
              <a:t>licer.</a:t>
            </a:r>
            <a:endParaRPr dirty="0"/>
          </a:p>
        </p:txBody>
      </p:sp>
      <p:sp>
        <p:nvSpPr>
          <p:cNvPr id="2" name="Google Shape;671;p93">
            <a:extLst>
              <a:ext uri="{FF2B5EF4-FFF2-40B4-BE49-F238E27FC236}">
                <a16:creationId xmlns:a16="http://schemas.microsoft.com/office/drawing/2014/main" id="{B25E8AE3-6054-BBC9-8A11-F1198CF5FDDA}"/>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Slicer</a:t>
            </a:r>
            <a:endParaRPr dirty="0"/>
          </a:p>
        </p:txBody>
      </p:sp>
      <p:sp>
        <p:nvSpPr>
          <p:cNvPr id="4" name="Google Shape;700;g1260d30935b_0_16">
            <a:extLst>
              <a:ext uri="{FF2B5EF4-FFF2-40B4-BE49-F238E27FC236}">
                <a16:creationId xmlns:a16="http://schemas.microsoft.com/office/drawing/2014/main" id="{8407AAE6-A23E-1D07-4507-BE109BB6CE27}"/>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94329EF-197E-D8CD-EDF0-EF91645A3FB9}"/>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4" name="Google Shape;684;p95"/>
          <p:cNvPicPr preferRelativeResize="0"/>
          <p:nvPr/>
        </p:nvPicPr>
        <p:blipFill rotWithShape="1">
          <a:blip r:embed="rId4">
            <a:alphaModFix/>
          </a:blip>
          <a:srcRect b="5895"/>
          <a:stretch/>
        </p:blipFill>
        <p:spPr>
          <a:xfrm>
            <a:off x="1676400" y="2171700"/>
            <a:ext cx="8851392" cy="4169664"/>
          </a:xfrm>
          <a:prstGeom prst="rect">
            <a:avLst/>
          </a:prstGeom>
          <a:noFill/>
          <a:ln>
            <a:noFill/>
          </a:ln>
        </p:spPr>
      </p:pic>
      <p:sp>
        <p:nvSpPr>
          <p:cNvPr id="685" name="Google Shape;685;p95"/>
          <p:cNvSpPr/>
          <p:nvPr/>
        </p:nvSpPr>
        <p:spPr>
          <a:xfrm>
            <a:off x="2606106" y="1206593"/>
            <a:ext cx="7267315" cy="64457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The Slicers for both Country and Category have been created.</a:t>
            </a:r>
            <a:endParaRPr dirty="0"/>
          </a:p>
        </p:txBody>
      </p:sp>
      <p:sp>
        <p:nvSpPr>
          <p:cNvPr id="2" name="Google Shape;671;p93">
            <a:extLst>
              <a:ext uri="{FF2B5EF4-FFF2-40B4-BE49-F238E27FC236}">
                <a16:creationId xmlns:a16="http://schemas.microsoft.com/office/drawing/2014/main" id="{0A058A61-81B0-D712-525A-027251D7F321}"/>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Slicer</a:t>
            </a:r>
            <a:endParaRPr dirty="0"/>
          </a:p>
        </p:txBody>
      </p:sp>
      <p:sp>
        <p:nvSpPr>
          <p:cNvPr id="4" name="Google Shape;700;g1260d30935b_0_16">
            <a:extLst>
              <a:ext uri="{FF2B5EF4-FFF2-40B4-BE49-F238E27FC236}">
                <a16:creationId xmlns:a16="http://schemas.microsoft.com/office/drawing/2014/main" id="{4D5E935D-98B2-044B-E951-B21951051DDC}"/>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C3B878E-186A-B3E2-ABEB-37DEECB5C636}"/>
              </a:ext>
            </a:extLst>
          </p:cNvPr>
          <p:cNvSpPr/>
          <p:nvPr/>
        </p:nvSpPr>
        <p:spPr>
          <a:xfrm>
            <a:off x="6096000" y="1445405"/>
            <a:ext cx="5744066" cy="3412633"/>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Google Shape;698;g1260d30935b_0_16"/>
          <p:cNvSpPr txBox="1"/>
          <p:nvPr/>
        </p:nvSpPr>
        <p:spPr>
          <a:xfrm>
            <a:off x="6463999" y="1595637"/>
            <a:ext cx="5093757" cy="3262401"/>
          </a:xfrm>
          <a:prstGeom prst="rect">
            <a:avLst/>
          </a:prstGeom>
          <a:noFill/>
          <a:ln>
            <a:noFill/>
          </a:ln>
        </p:spPr>
        <p:txBody>
          <a:bodyPr spcFirstLastPara="1" wrap="square" lIns="91425" tIns="91425" rIns="91425" bIns="91425" anchor="ctr"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 sz="2000" b="0" i="0" u="none" strike="noStrike" cap="none" dirty="0">
                <a:solidFill>
                  <a:schemeClr val="dk1"/>
                </a:solidFill>
                <a:latin typeface="Roboto"/>
                <a:ea typeface="Roboto"/>
                <a:cs typeface="Roboto"/>
                <a:sym typeface="Roboto"/>
              </a:rPr>
              <a:t>In this class, we experimented with one of the most powerful tools in Excel</a:t>
            </a:r>
            <a:r>
              <a:rPr lang="en" sz="2000" dirty="0">
                <a:solidFill>
                  <a:schemeClr val="dk1"/>
                </a:solidFill>
                <a:latin typeface="Roboto"/>
                <a:ea typeface="Roboto"/>
                <a:cs typeface="Roboto"/>
                <a:sym typeface="Roboto"/>
              </a:rPr>
              <a:t>; </a:t>
            </a:r>
            <a:r>
              <a:rPr lang="en" sz="2000" b="0" i="0" u="none" strike="noStrike" cap="none" dirty="0">
                <a:solidFill>
                  <a:schemeClr val="dk1"/>
                </a:solidFill>
                <a:latin typeface="Roboto"/>
                <a:ea typeface="Roboto"/>
                <a:cs typeface="Roboto"/>
                <a:sym typeface="Roboto"/>
              </a:rPr>
              <a:t>Pivot tables, and we observed their efficiency when it comes to summarizing large amounts of data.</a:t>
            </a:r>
            <a:endParaRPr dirty="0"/>
          </a:p>
          <a:p>
            <a:pPr marL="285750" marR="0" lvl="0" indent="-285750" algn="l" rtl="0">
              <a:lnSpc>
                <a:spcPct val="100000"/>
              </a:lnSpc>
              <a:spcBef>
                <a:spcPts val="1200"/>
              </a:spcBef>
              <a:spcAft>
                <a:spcPts val="1200"/>
              </a:spcAft>
              <a:buClr>
                <a:schemeClr val="dk1"/>
              </a:buClr>
              <a:buSzPts val="1800"/>
              <a:buFont typeface="Arial"/>
              <a:buChar char="•"/>
            </a:pPr>
            <a:r>
              <a:rPr lang="en" sz="2000" b="0" i="0" u="none" strike="noStrike" cap="none" dirty="0">
                <a:solidFill>
                  <a:schemeClr val="dk1"/>
                </a:solidFill>
                <a:latin typeface="Roboto"/>
                <a:ea typeface="Roboto"/>
                <a:cs typeface="Roboto"/>
                <a:sym typeface="Roboto"/>
              </a:rPr>
              <a:t>With this understanding, we can figure out what we need from Pivot </a:t>
            </a:r>
            <a:r>
              <a:rPr lang="en" sz="2000" dirty="0">
                <a:solidFill>
                  <a:schemeClr val="dk1"/>
                </a:solidFill>
                <a:latin typeface="Roboto"/>
                <a:ea typeface="Roboto"/>
                <a:cs typeface="Roboto"/>
                <a:sym typeface="Roboto"/>
              </a:rPr>
              <a:t>T</a:t>
            </a:r>
            <a:r>
              <a:rPr lang="en" sz="2000" b="0" i="0" u="none" strike="noStrike" cap="none" dirty="0">
                <a:solidFill>
                  <a:schemeClr val="dk1"/>
                </a:solidFill>
                <a:latin typeface="Roboto"/>
                <a:ea typeface="Roboto"/>
                <a:cs typeface="Roboto"/>
                <a:sym typeface="Roboto"/>
              </a:rPr>
              <a:t>ables and use them to solve more complex problems.</a:t>
            </a:r>
            <a:endParaRPr sz="2000" b="0" i="0" u="none" strike="noStrike" cap="none" dirty="0">
              <a:solidFill>
                <a:schemeClr val="dk1"/>
              </a:solidFill>
              <a:latin typeface="Roboto"/>
              <a:ea typeface="Roboto"/>
              <a:cs typeface="Roboto"/>
              <a:sym typeface="Roboto"/>
            </a:endParaRPr>
          </a:p>
        </p:txBody>
      </p:sp>
      <p:sp>
        <p:nvSpPr>
          <p:cNvPr id="700" name="Google Shape;700;g1260d30935b_0_16"/>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pic>
        <p:nvPicPr>
          <p:cNvPr id="2" name="Graphic 1" descr="Woman in black skirt">
            <a:extLst>
              <a:ext uri="{FF2B5EF4-FFF2-40B4-BE49-F238E27FC236}">
                <a16:creationId xmlns:a16="http://schemas.microsoft.com/office/drawing/2014/main" id="{9C9216DE-0FBB-C9A5-E99F-8CCE1B9E58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42737" y="2924848"/>
            <a:ext cx="1067391" cy="2840577"/>
          </a:xfrm>
          <a:prstGeom prst="rect">
            <a:avLst/>
          </a:prstGeom>
        </p:spPr>
      </p:pic>
      <p:pic>
        <p:nvPicPr>
          <p:cNvPr id="3" name="Graphic 2" descr="Elongated speech bubble">
            <a:extLst>
              <a:ext uri="{FF2B5EF4-FFF2-40B4-BE49-F238E27FC236}">
                <a16:creationId xmlns:a16="http://schemas.microsoft.com/office/drawing/2014/main" id="{FA8139BC-9CFC-277F-DE10-5D3470815B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8423" y="1445405"/>
            <a:ext cx="1652432" cy="1479443"/>
          </a:xfrm>
          <a:prstGeom prst="rect">
            <a:avLst/>
          </a:prstGeom>
        </p:spPr>
      </p:pic>
      <p:sp>
        <p:nvSpPr>
          <p:cNvPr id="4" name="TextBox 3">
            <a:extLst>
              <a:ext uri="{FF2B5EF4-FFF2-40B4-BE49-F238E27FC236}">
                <a16:creationId xmlns:a16="http://schemas.microsoft.com/office/drawing/2014/main" id="{C116E212-1CE0-C58B-9AFC-02843A413DF3}"/>
              </a:ext>
            </a:extLst>
          </p:cNvPr>
          <p:cNvSpPr txBox="1"/>
          <p:nvPr/>
        </p:nvSpPr>
        <p:spPr>
          <a:xfrm>
            <a:off x="2978679" y="1846248"/>
            <a:ext cx="1251920" cy="430887"/>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Let's conclude for today.</a:t>
            </a:r>
            <a:endParaRPr lang="en-US" dirty="0">
              <a:latin typeface="Roboto" panose="02000000000000000000" pitchFamily="2" charset="0"/>
              <a:ea typeface="Roboto" panose="02000000000000000000" pitchFamily="2" charset="0"/>
              <a:cs typeface="Roboto" panose="02000000000000000000" pitchFamily="2" charset="0"/>
            </a:endParaRP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27364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B2DEB83-CCDD-7920-966C-BB7761054EEB}"/>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7" name="Google Shape;237;p17"/>
          <p:cNvPicPr preferRelativeResize="0"/>
          <p:nvPr/>
        </p:nvPicPr>
        <p:blipFill rotWithShape="1">
          <a:blip r:embed="rId4">
            <a:alphaModFix/>
          </a:blip>
          <a:srcRect t="1" b="5119"/>
          <a:stretch/>
        </p:blipFill>
        <p:spPr>
          <a:xfrm>
            <a:off x="1676400" y="2171700"/>
            <a:ext cx="8851392" cy="4169664"/>
          </a:xfrm>
          <a:prstGeom prst="rect">
            <a:avLst/>
          </a:prstGeom>
          <a:noFill/>
          <a:ln>
            <a:noFill/>
          </a:ln>
        </p:spPr>
      </p:pic>
      <p:sp>
        <p:nvSpPr>
          <p:cNvPr id="238" name="Google Shape;238;p17"/>
          <p:cNvSpPr/>
          <p:nvPr/>
        </p:nvSpPr>
        <p:spPr>
          <a:xfrm>
            <a:off x="2882267" y="1214088"/>
            <a:ext cx="6427465" cy="62958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will grade the total performances in the left table based on the grading of the ranges in the right table. </a:t>
            </a:r>
            <a:endParaRPr dirty="0"/>
          </a:p>
        </p:txBody>
      </p:sp>
      <p:sp>
        <p:nvSpPr>
          <p:cNvPr id="3" name="Google Shape;224;p9">
            <a:extLst>
              <a:ext uri="{FF2B5EF4-FFF2-40B4-BE49-F238E27FC236}">
                <a16:creationId xmlns:a16="http://schemas.microsoft.com/office/drawing/2014/main" id="{1891E23C-F86F-E993-715D-B45CA1F4FD96}"/>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Lookup Functions</a:t>
            </a:r>
            <a:endParaRPr dirty="0"/>
          </a:p>
        </p:txBody>
      </p:sp>
      <p:sp>
        <p:nvSpPr>
          <p:cNvPr id="4" name="Google Shape;700;g1260d30935b_0_16">
            <a:extLst>
              <a:ext uri="{FF2B5EF4-FFF2-40B4-BE49-F238E27FC236}">
                <a16:creationId xmlns:a16="http://schemas.microsoft.com/office/drawing/2014/main" id="{372914C8-2CEC-A247-F704-F3FD007ED952}"/>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6BC7F91-33AF-F011-500B-A5AB452D27DA}"/>
              </a:ext>
            </a:extLst>
          </p:cNvPr>
          <p:cNvSpPr/>
          <p:nvPr/>
        </p:nvSpPr>
        <p:spPr>
          <a:xfrm>
            <a:off x="243840" y="1341119"/>
            <a:ext cx="11850250" cy="701041"/>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Google Shape;245;p18"/>
          <p:cNvSpPr/>
          <p:nvPr/>
        </p:nvSpPr>
        <p:spPr>
          <a:xfrm>
            <a:off x="459500" y="1198216"/>
            <a:ext cx="11634590" cy="97111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want to retrieve the commission % from the right table where the records are placed horizontally to the left table in the “commission” column corresponding to the “builder” columns in left table.</a:t>
            </a:r>
            <a:endParaRPr dirty="0"/>
          </a:p>
        </p:txBody>
      </p:sp>
      <p:pic>
        <p:nvPicPr>
          <p:cNvPr id="244" name="Google Shape;244;p18"/>
          <p:cNvPicPr preferRelativeResize="0"/>
          <p:nvPr/>
        </p:nvPicPr>
        <p:blipFill rotWithShape="1">
          <a:blip r:embed="rId4">
            <a:alphaModFix/>
          </a:blip>
          <a:srcRect b="6010"/>
          <a:stretch/>
        </p:blipFill>
        <p:spPr>
          <a:xfrm>
            <a:off x="1676400" y="2171700"/>
            <a:ext cx="8851392" cy="4169664"/>
          </a:xfrm>
          <a:prstGeom prst="rect">
            <a:avLst/>
          </a:prstGeom>
          <a:noFill/>
          <a:ln>
            <a:noFill/>
          </a:ln>
        </p:spPr>
      </p:pic>
      <p:sp>
        <p:nvSpPr>
          <p:cNvPr id="2" name="Google Shape;224;p9">
            <a:extLst>
              <a:ext uri="{FF2B5EF4-FFF2-40B4-BE49-F238E27FC236}">
                <a16:creationId xmlns:a16="http://schemas.microsoft.com/office/drawing/2014/main" id="{2C91BB44-E5F2-6007-5650-14BE2CBA63E4}"/>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Lookup Functions</a:t>
            </a:r>
            <a:endParaRPr dirty="0"/>
          </a:p>
        </p:txBody>
      </p:sp>
      <p:sp>
        <p:nvSpPr>
          <p:cNvPr id="4" name="Google Shape;700;g1260d30935b_0_16">
            <a:extLst>
              <a:ext uri="{FF2B5EF4-FFF2-40B4-BE49-F238E27FC236}">
                <a16:creationId xmlns:a16="http://schemas.microsoft.com/office/drawing/2014/main" id="{1208BECD-CBEA-A975-A4A5-34F8C29F4D82}"/>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EBCBD3D-2FEB-6C02-68E0-DCB7480FBE4A}"/>
              </a:ext>
            </a:extLst>
          </p:cNvPr>
          <p:cNvSpPr/>
          <p:nvPr/>
        </p:nvSpPr>
        <p:spPr>
          <a:xfrm>
            <a:off x="1647217" y="1064374"/>
            <a:ext cx="8847950" cy="9290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Google Shape;251;p19"/>
          <p:cNvPicPr preferRelativeResize="0"/>
          <p:nvPr/>
        </p:nvPicPr>
        <p:blipFill rotWithShape="1">
          <a:blip r:embed="rId4">
            <a:alphaModFix/>
          </a:blip>
          <a:srcRect b="5774"/>
          <a:stretch/>
        </p:blipFill>
        <p:spPr>
          <a:xfrm>
            <a:off x="1676400" y="2171700"/>
            <a:ext cx="8851392" cy="4169664"/>
          </a:xfrm>
          <a:prstGeom prst="rect">
            <a:avLst/>
          </a:prstGeom>
          <a:noFill/>
          <a:ln>
            <a:noFill/>
          </a:ln>
        </p:spPr>
      </p:pic>
      <p:sp>
        <p:nvSpPr>
          <p:cNvPr id="252" name="Google Shape;252;p19"/>
          <p:cNvSpPr/>
          <p:nvPr/>
        </p:nvSpPr>
        <p:spPr>
          <a:xfrm>
            <a:off x="2449684" y="1191603"/>
            <a:ext cx="7687746" cy="674557"/>
          </a:xfrm>
          <a:prstGeom prst="roundRect">
            <a:avLst>
              <a:gd name="adj" fmla="val 16667"/>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2000"/>
              <a:buFont typeface="Arial"/>
              <a:buNone/>
            </a:pPr>
            <a:r>
              <a:rPr lang="en" sz="2000" b="0" i="0" u="none" strike="noStrike" cap="none" dirty="0">
                <a:solidFill>
                  <a:schemeClr val="dk1"/>
                </a:solidFill>
                <a:latin typeface="Roboto"/>
                <a:ea typeface="Roboto"/>
                <a:cs typeface="Roboto"/>
                <a:sym typeface="Roboto"/>
              </a:rPr>
              <a:t>We need to enter the Tax </a:t>
            </a:r>
            <a:r>
              <a:rPr lang="en" sz="2000" dirty="0">
                <a:solidFill>
                  <a:schemeClr val="dk1"/>
                </a:solidFill>
                <a:latin typeface="Roboto"/>
                <a:ea typeface="Roboto"/>
                <a:cs typeface="Roboto"/>
                <a:sym typeface="Roboto"/>
              </a:rPr>
              <a:t>R</a:t>
            </a:r>
            <a:r>
              <a:rPr lang="en" sz="2000" b="0" i="0" u="none" strike="noStrike" cap="none" dirty="0">
                <a:solidFill>
                  <a:schemeClr val="dk1"/>
                </a:solidFill>
                <a:latin typeface="Roboto"/>
                <a:ea typeface="Roboto"/>
                <a:cs typeface="Roboto"/>
                <a:sym typeface="Roboto"/>
              </a:rPr>
              <a:t>ate for the income we enter from the right table that contains the Income ranges for different </a:t>
            </a:r>
            <a:r>
              <a:rPr lang="en" sz="2000" dirty="0">
                <a:solidFill>
                  <a:schemeClr val="dk1"/>
                </a:solidFill>
                <a:latin typeface="Roboto"/>
                <a:ea typeface="Roboto"/>
                <a:cs typeface="Roboto"/>
                <a:sym typeface="Roboto"/>
              </a:rPr>
              <a:t>t</a:t>
            </a:r>
            <a:r>
              <a:rPr lang="en" sz="2000" b="0" i="0" u="none" strike="noStrike" cap="none" dirty="0">
                <a:solidFill>
                  <a:schemeClr val="dk1"/>
                </a:solidFill>
                <a:latin typeface="Roboto"/>
                <a:ea typeface="Roboto"/>
                <a:cs typeface="Roboto"/>
                <a:sym typeface="Roboto"/>
              </a:rPr>
              <a:t>ax rates.</a:t>
            </a:r>
            <a:endParaRPr dirty="0"/>
          </a:p>
        </p:txBody>
      </p:sp>
      <p:sp>
        <p:nvSpPr>
          <p:cNvPr id="2" name="Google Shape;224;p9">
            <a:extLst>
              <a:ext uri="{FF2B5EF4-FFF2-40B4-BE49-F238E27FC236}">
                <a16:creationId xmlns:a16="http://schemas.microsoft.com/office/drawing/2014/main" id="{4386E975-FB5F-B8D1-3BDE-115CAA88D470}"/>
              </a:ext>
            </a:extLst>
          </p:cNvPr>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Lookup Functions</a:t>
            </a:r>
            <a:endParaRPr dirty="0"/>
          </a:p>
        </p:txBody>
      </p:sp>
      <p:sp>
        <p:nvSpPr>
          <p:cNvPr id="4" name="Google Shape;700;g1260d30935b_0_16">
            <a:extLst>
              <a:ext uri="{FF2B5EF4-FFF2-40B4-BE49-F238E27FC236}">
                <a16:creationId xmlns:a16="http://schemas.microsoft.com/office/drawing/2014/main" id="{68BA31CA-F36F-0730-4E34-5BAC786E19F5}"/>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657929-ECAB-B556-ABC9-DE911B539A98}"/>
              </a:ext>
            </a:extLst>
          </p:cNvPr>
          <p:cNvSpPr/>
          <p:nvPr/>
        </p:nvSpPr>
        <p:spPr>
          <a:xfrm>
            <a:off x="440871" y="2667430"/>
            <a:ext cx="6041572" cy="126775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21"/>
          <p:cNvSpPr/>
          <p:nvPr/>
        </p:nvSpPr>
        <p:spPr>
          <a:xfrm>
            <a:off x="770272" y="2785564"/>
            <a:ext cx="5463514" cy="810883"/>
          </a:xfrm>
          <a:prstGeom prst="roundRect">
            <a:avLst>
              <a:gd name="adj" fmla="val 0"/>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0" i="0" u="none" strike="noStrike" cap="none" dirty="0">
                <a:solidFill>
                  <a:schemeClr val="tx1"/>
                </a:solidFill>
                <a:latin typeface="Roboto"/>
                <a:ea typeface="Roboto"/>
                <a:cs typeface="Roboto"/>
                <a:sym typeface="Roboto"/>
              </a:rPr>
              <a:t>Functions that are applied to text/string data like upper, lower, concatenate, mid, left, right, length, text to columns, etc.</a:t>
            </a:r>
            <a:endParaRPr dirty="0">
              <a:solidFill>
                <a:schemeClr val="tx1"/>
              </a:solidFill>
            </a:endParaRPr>
          </a:p>
          <a:p>
            <a:pPr marL="0" marR="0" lvl="0" indent="0" algn="l" rtl="0">
              <a:lnSpc>
                <a:spcPct val="100000"/>
              </a:lnSpc>
              <a:spcBef>
                <a:spcPts val="1200"/>
              </a:spcBef>
              <a:spcAft>
                <a:spcPts val="0"/>
              </a:spcAft>
              <a:buNone/>
            </a:pPr>
            <a:endParaRPr sz="2000" b="0" i="0" u="none" strike="noStrike" cap="none" dirty="0">
              <a:solidFill>
                <a:schemeClr val="tx1"/>
              </a:solidFill>
              <a:latin typeface="Roboto"/>
              <a:ea typeface="Roboto"/>
              <a:cs typeface="Roboto"/>
              <a:sym typeface="Roboto"/>
            </a:endParaRPr>
          </a:p>
        </p:txBody>
      </p:sp>
      <p:sp>
        <p:nvSpPr>
          <p:cNvPr id="265" name="Google Shape;265;p2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 sz="2800" b="1" i="0" u="none" strike="noStrike" cap="none" dirty="0">
                <a:solidFill>
                  <a:srgbClr val="FF0001"/>
                </a:solidFill>
                <a:latin typeface="Roboto"/>
                <a:ea typeface="Roboto"/>
                <a:cs typeface="Roboto"/>
                <a:sym typeface="Roboto"/>
              </a:rPr>
              <a:t>Text Functions</a:t>
            </a:r>
            <a:endParaRPr dirty="0"/>
          </a:p>
        </p:txBody>
      </p:sp>
      <p:pic>
        <p:nvPicPr>
          <p:cNvPr id="3" name="Picture 2" descr="A yellow circle with a red and blue symbol&#10;&#10;Description automatically generated with low confidence">
            <a:extLst>
              <a:ext uri="{FF2B5EF4-FFF2-40B4-BE49-F238E27FC236}">
                <a16:creationId xmlns:a16="http://schemas.microsoft.com/office/drawing/2014/main" id="{3622BC73-2918-6A1D-08F0-32EEA7047C41}"/>
              </a:ext>
            </a:extLst>
          </p:cNvPr>
          <p:cNvPicPr>
            <a:picLocks noChangeAspect="1"/>
          </p:cNvPicPr>
          <p:nvPr/>
        </p:nvPicPr>
        <p:blipFill>
          <a:blip r:embed="rId4"/>
          <a:stretch>
            <a:fillRect/>
          </a:stretch>
        </p:blipFill>
        <p:spPr>
          <a:xfrm>
            <a:off x="7137009" y="1591110"/>
            <a:ext cx="3438090" cy="3438090"/>
          </a:xfrm>
          <a:prstGeom prst="rect">
            <a:avLst/>
          </a:prstGeom>
        </p:spPr>
      </p:pic>
      <p:sp>
        <p:nvSpPr>
          <p:cNvPr id="4" name="Google Shape;700;g1260d30935b_0_16">
            <a:extLst>
              <a:ext uri="{FF2B5EF4-FFF2-40B4-BE49-F238E27FC236}">
                <a16:creationId xmlns:a16="http://schemas.microsoft.com/office/drawing/2014/main" id="{9D16D239-BF6B-0156-3213-2EC00BC88C52}"/>
              </a:ext>
            </a:extLst>
          </p:cNvPr>
          <p:cNvSpPr txBox="1"/>
          <p:nvPr/>
        </p:nvSpPr>
        <p:spPr>
          <a:xfrm>
            <a:off x="1212851" y="617573"/>
            <a:ext cx="28089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 sz="1800" i="0" u="none" strike="noStrike" cap="none" dirty="0">
                <a:solidFill>
                  <a:schemeClr val="tx1"/>
                </a:solidFill>
                <a:latin typeface="Roboto"/>
                <a:ea typeface="Roboto"/>
                <a:cs typeface="Roboto"/>
                <a:sym typeface="Roboto"/>
              </a:rPr>
              <a:t>Advanced Excel</a:t>
            </a:r>
            <a:endParaRPr sz="1800" i="0" u="none" strike="noStrike" cap="none" dirty="0">
              <a:solidFill>
                <a:schemeClr val="tx1"/>
              </a:solidFill>
              <a:latin typeface="Roboto"/>
              <a:ea typeface="Roboto"/>
              <a:cs typeface="Roboto"/>
              <a:sym typeface="Roboto"/>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6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VILT">
      <a:dk1>
        <a:srgbClr val="000000"/>
      </a:dk1>
      <a:lt1>
        <a:srgbClr val="FFFFFF"/>
      </a:lt1>
      <a:dk2>
        <a:srgbClr val="A71C20"/>
      </a:dk2>
      <a:lt2>
        <a:srgbClr val="FFF2EB"/>
      </a:lt2>
      <a:accent1>
        <a:srgbClr val="FF0000"/>
      </a:accent1>
      <a:accent2>
        <a:srgbClr val="A71C20"/>
      </a:accent2>
      <a:accent3>
        <a:srgbClr val="57863C"/>
      </a:accent3>
      <a:accent4>
        <a:srgbClr val="FBAF33"/>
      </a:accent4>
      <a:accent5>
        <a:srgbClr val="1077A9"/>
      </a:accent5>
      <a:accent6>
        <a:srgbClr val="0563C1"/>
      </a:accent6>
      <a:hlink>
        <a:srgbClr val="FFC000"/>
      </a:hlink>
      <a:folHlink>
        <a:srgbClr val="2F54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ushVTI">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1294</TotalTime>
  <Words>2799</Words>
  <Application>Microsoft Office PowerPoint</Application>
  <PresentationFormat>Widescreen</PresentationFormat>
  <Paragraphs>284</Paragraphs>
  <Slides>56</Slides>
  <Notes>54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56</vt:i4>
      </vt:variant>
    </vt:vector>
  </HeadingPairs>
  <TitlesOfParts>
    <vt:vector size="62" baseType="lpstr">
      <vt:lpstr>Roboto Slab</vt:lpstr>
      <vt:lpstr>Calibri</vt:lpstr>
      <vt:lpstr>Arial</vt:lpstr>
      <vt:lpstr>Roboto</vt:lpstr>
      <vt:lpstr>Office Theme</vt:lpstr>
      <vt:lpstr>BrushVTI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Saksham Raj</dc:creator>
  <cp:lastModifiedBy>Shakul Malik</cp:lastModifiedBy>
  <cp:revision>62</cp:revision>
  <dcterms:created xsi:type="dcterms:W3CDTF">2021-12-05T04:24:21Z</dcterms:created>
  <dcterms:modified xsi:type="dcterms:W3CDTF">2024-05-24T12:44:49Z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9A95F132-9CC7-417F-8A2E-22707E46EE55</vt:lpwstr>
  </property>
  <property fmtid="{D5CDD505-2E9C-101B-9397-08002B2CF9AE}" pid="3" name="ArticulatePath">
    <vt:lpwstr>https://herovired-my.sharepoint.com/personal/content_herovired_onmicrosoft_com/Documents/Ported Session Decks/AccrBADS/ABADS_Excel Advanced D1_17 May</vt:lpwstr>
  </property>
</Properties>
</file>